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rchivo" panose="020B0604020202020204" charset="0"/>
      <p:regular r:id="rId42"/>
      <p:bold r:id="rId43"/>
      <p:italic r:id="rId44"/>
      <p:boldItalic r:id="rId45"/>
    </p:embeddedFont>
    <p:embeddedFont>
      <p:font typeface="Archivo Light" panose="020B0604020202020204" charset="0"/>
      <p:regular r:id="rId46"/>
      <p:bold r:id="rId47"/>
      <p:italic r:id="rId48"/>
      <p:boldItalic r:id="rId49"/>
    </p:embeddedFont>
    <p:embeddedFont>
      <p:font typeface="Cuprum" panose="020B0604020202020204" charset="0"/>
      <p:regular r:id="rId50"/>
      <p:bold r:id="rId51"/>
      <p:italic r:id="rId52"/>
      <p:boldItalic r:id="rId53"/>
    </p:embeddedFont>
    <p:embeddedFont>
      <p:font typeface="Nunito" pitchFamily="2" charset="0"/>
      <p:regular r:id="rId54"/>
      <p:bold r:id="rId55"/>
      <p:italic r:id="rId56"/>
      <p:boldItalic r:id="rId57"/>
    </p:embeddedFont>
    <p:embeddedFont>
      <p:font typeface="Orbitron" panose="020B0604020202020204" charset="0"/>
      <p:regular r:id="rId58"/>
      <p:bold r:id="rId59"/>
    </p:embeddedFont>
    <p:embeddedFont>
      <p:font typeface="PT Sans" panose="020B0503020203020204" pitchFamily="34" charset="0"/>
      <p:regular r:id="rId60"/>
      <p:bold r:id="rId61"/>
      <p:italic r:id="rId62"/>
      <p:boldItalic r:id="rId63"/>
    </p:embeddedFont>
    <p:embeddedFont>
      <p:font typeface="Roboto Condensed Light" panose="02000000000000000000" pitchFamily="2" charset="0"/>
      <p:regular r:id="rId64"/>
      <p: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CEEC41-475C-47A6-A18C-17EB1FC683BD}">
  <a:tblStyle styleId="{B7CEEC41-475C-47A6-A18C-17EB1FC683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20e98189966_1_5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20e98189966_1_5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20e59697427_1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20e59697427_1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0e98189966_1_5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20e98189966_1_5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0e98189966_1_5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0e98189966_1_5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0e59697427_1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0e59697427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20e59697427_1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20e59697427_1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20e59697427_1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20e59697427_1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20e8c46198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20e8c46198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20e7fd1ab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20e7fd1ab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2263bbdb76c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2263bbdb76c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20e98189966_1_5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20e98189966_1_5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0e59697427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0e59697427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20e59697427_1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20e59697427_1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0e98189966_1_5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20e98189966_1_5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2263bbdb76c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2263bbdb76c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2263bbdb76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2263bbdb76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20e98189966_1_5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20e98189966_1_5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2263bbdb7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2263bbdb76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263bbdb76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263bbdb76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2263bbdb76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2263bbdb76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0e98189966_1_5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0e98189966_1_5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2263bbdb76c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2263bbdb76c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0e98189966_1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20e98189966_1_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2263bbdb76c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2263bbdb76c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0e98189966_1_5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0e98189966_1_5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20e98189966_1_5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20e98189966_1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0e98189966_1_5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20e98189966_1_5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2263bbdb76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2263bbdb76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0e98189966_1_5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0e98189966_1_5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263bbdb76c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2263bbdb76c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20e98189966_1_5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20e98189966_1_5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263bbdb76c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263bbdb76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20e98189966_1_5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20e98189966_1_5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0e98189966_1_3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0e98189966_1_3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0e59697427_1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20e59697427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20e98189966_1_5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20e98189966_1_5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0e7fd1aba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20e7fd1ab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263bbdb76c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263bbdb76c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20e98189966_1_5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20e98189966_1_5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9"/>
        <p:cNvGrpSpPr/>
        <p:nvPr/>
      </p:nvGrpSpPr>
      <p:grpSpPr>
        <a:xfrm>
          <a:off x="0" y="0"/>
          <a:ext cx="0" cy="0"/>
          <a:chOff x="0" y="0"/>
          <a:chExt cx="0" cy="0"/>
        </a:xfrm>
      </p:grpSpPr>
      <p:sp>
        <p:nvSpPr>
          <p:cNvPr id="380" name="Google Shape;380;p11"/>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8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1" name="Google Shape;381;p11"/>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82" name="Google Shape;382;p11"/>
          <p:cNvGrpSpPr/>
          <p:nvPr/>
        </p:nvGrpSpPr>
        <p:grpSpPr>
          <a:xfrm>
            <a:off x="3963663" y="-2091225"/>
            <a:ext cx="8043475" cy="8043475"/>
            <a:chOff x="1241175" y="-1300650"/>
            <a:chExt cx="8043475" cy="8043475"/>
          </a:xfrm>
        </p:grpSpPr>
        <p:sp>
          <p:nvSpPr>
            <p:cNvPr id="383" name="Google Shape;383;p1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1"/>
          <p:cNvGrpSpPr/>
          <p:nvPr/>
        </p:nvGrpSpPr>
        <p:grpSpPr>
          <a:xfrm>
            <a:off x="551187" y="193699"/>
            <a:ext cx="609540" cy="583574"/>
            <a:chOff x="3105300" y="593625"/>
            <a:chExt cx="256800" cy="245850"/>
          </a:xfrm>
        </p:grpSpPr>
        <p:sp>
          <p:nvSpPr>
            <p:cNvPr id="391" name="Google Shape;391;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1"/>
          <p:cNvGrpSpPr/>
          <p:nvPr/>
        </p:nvGrpSpPr>
        <p:grpSpPr>
          <a:xfrm>
            <a:off x="706662" y="4516977"/>
            <a:ext cx="456233" cy="335252"/>
            <a:chOff x="8353512" y="4107552"/>
            <a:chExt cx="456233" cy="335252"/>
          </a:xfrm>
        </p:grpSpPr>
        <p:sp>
          <p:nvSpPr>
            <p:cNvPr id="396" name="Google Shape;396;p1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1"/>
          <p:cNvGrpSpPr/>
          <p:nvPr/>
        </p:nvGrpSpPr>
        <p:grpSpPr>
          <a:xfrm>
            <a:off x="196508" y="2739893"/>
            <a:ext cx="232368" cy="974453"/>
            <a:chOff x="2546733" y="2525280"/>
            <a:chExt cx="232368" cy="974453"/>
          </a:xfrm>
        </p:grpSpPr>
        <p:sp>
          <p:nvSpPr>
            <p:cNvPr id="400" name="Google Shape;400;p1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1"/>
          <p:cNvGrpSpPr/>
          <p:nvPr/>
        </p:nvGrpSpPr>
        <p:grpSpPr>
          <a:xfrm>
            <a:off x="4713835" y="193704"/>
            <a:ext cx="3968914" cy="1092689"/>
            <a:chOff x="4713835" y="193704"/>
            <a:chExt cx="3968914" cy="1092689"/>
          </a:xfrm>
        </p:grpSpPr>
        <p:sp>
          <p:nvSpPr>
            <p:cNvPr id="413" name="Google Shape;413;p11"/>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1"/>
            <p:cNvGrpSpPr/>
            <p:nvPr/>
          </p:nvGrpSpPr>
          <p:grpSpPr>
            <a:xfrm>
              <a:off x="8184044" y="317575"/>
              <a:ext cx="498706" cy="477465"/>
              <a:chOff x="3105300" y="593625"/>
              <a:chExt cx="256800" cy="245850"/>
            </a:xfrm>
          </p:grpSpPr>
          <p:sp>
            <p:nvSpPr>
              <p:cNvPr id="417" name="Google Shape;417;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a:off x="4713835" y="193704"/>
              <a:ext cx="518269" cy="328105"/>
              <a:chOff x="783960" y="4261704"/>
              <a:chExt cx="518269" cy="328105"/>
            </a:xfrm>
          </p:grpSpPr>
          <p:sp>
            <p:nvSpPr>
              <p:cNvPr id="422" name="Google Shape;422;p1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783960" y="4261704"/>
                <a:ext cx="518269" cy="328105"/>
                <a:chOff x="783960" y="4261704"/>
                <a:chExt cx="518269" cy="328105"/>
              </a:xfrm>
            </p:grpSpPr>
            <p:sp>
              <p:nvSpPr>
                <p:cNvPr id="424" name="Google Shape;424;p1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 name="Google Shape;428;p11"/>
          <p:cNvGrpSpPr/>
          <p:nvPr/>
        </p:nvGrpSpPr>
        <p:grpSpPr>
          <a:xfrm>
            <a:off x="2574719" y="4105346"/>
            <a:ext cx="2873149" cy="840725"/>
            <a:chOff x="2574719" y="4105346"/>
            <a:chExt cx="2873149" cy="840725"/>
          </a:xfrm>
        </p:grpSpPr>
        <p:sp>
          <p:nvSpPr>
            <p:cNvPr id="429" name="Google Shape;429;p11"/>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13"/>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2" name="Google Shape;442;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3" name="Google Shape;443;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4" name="Google Shape;444;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5" name="Google Shape;445;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8" name="Google Shape;448;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9" name="Google Shape;449;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1" name="Google Shape;451;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2" name="Google Shape;452;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4" name="Google Shape;454;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5" name="Google Shape;455;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7" name="Google Shape;457;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8" name="Google Shape;458;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4796439" y="-2911087"/>
            <a:ext cx="8043475" cy="8043475"/>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94827" y="164749"/>
            <a:ext cx="8680795" cy="4879924"/>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506"/>
        <p:cNvGrpSpPr/>
        <p:nvPr/>
      </p:nvGrpSpPr>
      <p:grpSpPr>
        <a:xfrm>
          <a:off x="0" y="0"/>
          <a:ext cx="0" cy="0"/>
          <a:chOff x="0" y="0"/>
          <a:chExt cx="0" cy="0"/>
        </a:xfrm>
      </p:grpSpPr>
      <p:sp>
        <p:nvSpPr>
          <p:cNvPr id="507" name="Google Shape;507;p14"/>
          <p:cNvSpPr txBox="1">
            <a:spLocks noGrp="1"/>
          </p:cNvSpPr>
          <p:nvPr>
            <p:ph type="body" idx="1"/>
          </p:nvPr>
        </p:nvSpPr>
        <p:spPr>
          <a:xfrm>
            <a:off x="713100" y="1208700"/>
            <a:ext cx="3858900" cy="158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8" name="Google Shape;508;p1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14"/>
          <p:cNvGrpSpPr/>
          <p:nvPr/>
        </p:nvGrpSpPr>
        <p:grpSpPr>
          <a:xfrm>
            <a:off x="4222055" y="-3474610"/>
            <a:ext cx="8043475" cy="8043475"/>
            <a:chOff x="1241175" y="-1300650"/>
            <a:chExt cx="8043475" cy="8043475"/>
          </a:xfrm>
        </p:grpSpPr>
        <p:sp>
          <p:nvSpPr>
            <p:cNvPr id="510" name="Google Shape;510;p1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4"/>
          <p:cNvGrpSpPr/>
          <p:nvPr/>
        </p:nvGrpSpPr>
        <p:grpSpPr>
          <a:xfrm>
            <a:off x="8028260" y="322966"/>
            <a:ext cx="365869" cy="328105"/>
            <a:chOff x="7194285" y="1228366"/>
            <a:chExt cx="365869" cy="328105"/>
          </a:xfrm>
        </p:grpSpPr>
        <p:sp>
          <p:nvSpPr>
            <p:cNvPr id="518" name="Google Shape;518;p1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14"/>
          <p:cNvGrpSpPr/>
          <p:nvPr/>
        </p:nvGrpSpPr>
        <p:grpSpPr>
          <a:xfrm>
            <a:off x="259146" y="2488768"/>
            <a:ext cx="354818" cy="2432541"/>
            <a:chOff x="174946" y="1297681"/>
            <a:chExt cx="354818" cy="2432541"/>
          </a:xfrm>
        </p:grpSpPr>
        <p:sp>
          <p:nvSpPr>
            <p:cNvPr id="523" name="Google Shape;523;p14"/>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4"/>
          <p:cNvGrpSpPr/>
          <p:nvPr/>
        </p:nvGrpSpPr>
        <p:grpSpPr>
          <a:xfrm>
            <a:off x="906912" y="195249"/>
            <a:ext cx="609540" cy="583574"/>
            <a:chOff x="3105300" y="593625"/>
            <a:chExt cx="256800" cy="245850"/>
          </a:xfrm>
        </p:grpSpPr>
        <p:sp>
          <p:nvSpPr>
            <p:cNvPr id="529" name="Google Shape;529;p1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4"/>
          <p:cNvGrpSpPr/>
          <p:nvPr/>
        </p:nvGrpSpPr>
        <p:grpSpPr>
          <a:xfrm>
            <a:off x="8652612" y="4730718"/>
            <a:ext cx="229483" cy="220256"/>
            <a:chOff x="250712" y="1297681"/>
            <a:chExt cx="229483" cy="220256"/>
          </a:xfrm>
        </p:grpSpPr>
        <p:sp>
          <p:nvSpPr>
            <p:cNvPr id="534" name="Google Shape;534;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4"/>
          <p:cNvGrpSpPr/>
          <p:nvPr/>
        </p:nvGrpSpPr>
        <p:grpSpPr>
          <a:xfrm>
            <a:off x="8594804" y="1188192"/>
            <a:ext cx="477477" cy="478195"/>
            <a:chOff x="5022684" y="4300597"/>
            <a:chExt cx="648306" cy="649281"/>
          </a:xfrm>
        </p:grpSpPr>
        <p:sp>
          <p:nvSpPr>
            <p:cNvPr id="537" name="Google Shape;537;p1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3" name="Google Shape;543;p15"/>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44" name="Google Shape;544;p15"/>
          <p:cNvGrpSpPr/>
          <p:nvPr/>
        </p:nvGrpSpPr>
        <p:grpSpPr>
          <a:xfrm>
            <a:off x="4800605" y="-2897864"/>
            <a:ext cx="8043475" cy="8043475"/>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1740175" y="258921"/>
            <a:ext cx="535664" cy="317725"/>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rot="10800000">
            <a:off x="216552" y="304484"/>
            <a:ext cx="232368" cy="973684"/>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15"/>
          <p:cNvGrpSpPr/>
          <p:nvPr/>
        </p:nvGrpSpPr>
        <p:grpSpPr>
          <a:xfrm>
            <a:off x="381800" y="4615043"/>
            <a:ext cx="415595" cy="271553"/>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3598396" y="4410499"/>
            <a:ext cx="354818" cy="402747"/>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576"/>
        <p:cNvGrpSpPr/>
        <p:nvPr/>
      </p:nvGrpSpPr>
      <p:grpSpPr>
        <a:xfrm>
          <a:off x="0" y="0"/>
          <a:ext cx="0" cy="0"/>
          <a:chOff x="0" y="0"/>
          <a:chExt cx="0" cy="0"/>
        </a:xfrm>
      </p:grpSpPr>
      <p:sp>
        <p:nvSpPr>
          <p:cNvPr id="577" name="Google Shape;577;p16"/>
          <p:cNvSpPr txBox="1">
            <a:spLocks noGrp="1"/>
          </p:cNvSpPr>
          <p:nvPr>
            <p:ph type="title"/>
          </p:nvPr>
        </p:nvSpPr>
        <p:spPr>
          <a:xfrm>
            <a:off x="5188500" y="835632"/>
            <a:ext cx="3238200" cy="2056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8" name="Google Shape;578;p16"/>
          <p:cNvSpPr txBox="1">
            <a:spLocks noGrp="1"/>
          </p:cNvSpPr>
          <p:nvPr>
            <p:ph type="subTitle" idx="1"/>
          </p:nvPr>
        </p:nvSpPr>
        <p:spPr>
          <a:xfrm>
            <a:off x="5188500" y="2902750"/>
            <a:ext cx="32382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79" name="Google Shape;579;p16"/>
          <p:cNvGrpSpPr/>
          <p:nvPr/>
        </p:nvGrpSpPr>
        <p:grpSpPr>
          <a:xfrm>
            <a:off x="4713835" y="193704"/>
            <a:ext cx="4201291" cy="4832962"/>
            <a:chOff x="4713835" y="193704"/>
            <a:chExt cx="4201291" cy="4832962"/>
          </a:xfrm>
        </p:grpSpPr>
        <p:grpSp>
          <p:nvGrpSpPr>
            <p:cNvPr id="580" name="Google Shape;580;p16"/>
            <p:cNvGrpSpPr/>
            <p:nvPr/>
          </p:nvGrpSpPr>
          <p:grpSpPr>
            <a:xfrm>
              <a:off x="4992328" y="4568877"/>
              <a:ext cx="631910" cy="457789"/>
              <a:chOff x="855125" y="679497"/>
              <a:chExt cx="254310" cy="184228"/>
            </a:xfrm>
          </p:grpSpPr>
          <p:sp>
            <p:nvSpPr>
              <p:cNvPr id="581" name="Google Shape;581;p1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6"/>
            <p:cNvGrpSpPr/>
            <p:nvPr/>
          </p:nvGrpSpPr>
          <p:grpSpPr>
            <a:xfrm>
              <a:off x="8184044" y="317575"/>
              <a:ext cx="498706" cy="477465"/>
              <a:chOff x="3105300" y="593625"/>
              <a:chExt cx="256800" cy="245850"/>
            </a:xfrm>
          </p:grpSpPr>
          <p:sp>
            <p:nvSpPr>
              <p:cNvPr id="585" name="Google Shape;585;p1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6"/>
            <p:cNvGrpSpPr/>
            <p:nvPr/>
          </p:nvGrpSpPr>
          <p:grpSpPr>
            <a:xfrm>
              <a:off x="8426712" y="4401252"/>
              <a:ext cx="456233" cy="335252"/>
              <a:chOff x="8353512" y="4107552"/>
              <a:chExt cx="456233" cy="335252"/>
            </a:xfrm>
          </p:grpSpPr>
          <p:sp>
            <p:nvSpPr>
              <p:cNvPr id="590" name="Google Shape;590;p16"/>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6"/>
            <p:cNvGrpSpPr/>
            <p:nvPr/>
          </p:nvGrpSpPr>
          <p:grpSpPr>
            <a:xfrm>
              <a:off x="4713835" y="193704"/>
              <a:ext cx="518269" cy="328105"/>
              <a:chOff x="783960" y="4261704"/>
              <a:chExt cx="518269" cy="328105"/>
            </a:xfrm>
          </p:grpSpPr>
          <p:sp>
            <p:nvSpPr>
              <p:cNvPr id="594" name="Google Shape;594;p1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6"/>
              <p:cNvGrpSpPr/>
              <p:nvPr/>
            </p:nvGrpSpPr>
            <p:grpSpPr>
              <a:xfrm>
                <a:off x="783960" y="4261704"/>
                <a:ext cx="518269" cy="328105"/>
                <a:chOff x="783960" y="4261704"/>
                <a:chExt cx="518269" cy="328105"/>
              </a:xfrm>
            </p:grpSpPr>
            <p:sp>
              <p:nvSpPr>
                <p:cNvPr id="596" name="Google Shape;596;p1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16"/>
            <p:cNvGrpSpPr/>
            <p:nvPr/>
          </p:nvGrpSpPr>
          <p:grpSpPr>
            <a:xfrm>
              <a:off x="8682758" y="1527568"/>
              <a:ext cx="232368" cy="974453"/>
              <a:chOff x="2546733" y="2525280"/>
              <a:chExt cx="232368" cy="974453"/>
            </a:xfrm>
          </p:grpSpPr>
          <p:sp>
            <p:nvSpPr>
              <p:cNvPr id="601" name="Google Shape;601;p1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4800605" y="-2897864"/>
            <a:ext cx="8043475" cy="8043475"/>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7"/>
          <p:cNvGrpSpPr/>
          <p:nvPr/>
        </p:nvGrpSpPr>
        <p:grpSpPr>
          <a:xfrm>
            <a:off x="551187" y="193699"/>
            <a:ext cx="609540" cy="583574"/>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7"/>
          <p:cNvGrpSpPr/>
          <p:nvPr/>
        </p:nvGrpSpPr>
        <p:grpSpPr>
          <a:xfrm>
            <a:off x="8297559" y="4340559"/>
            <a:ext cx="648306" cy="649281"/>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7"/>
          <p:cNvGrpSpPr/>
          <p:nvPr/>
        </p:nvGrpSpPr>
        <p:grpSpPr>
          <a:xfrm>
            <a:off x="2949085" y="475916"/>
            <a:ext cx="365869" cy="328105"/>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7"/>
          <p:cNvGrpSpPr/>
          <p:nvPr/>
        </p:nvGrpSpPr>
        <p:grpSpPr>
          <a:xfrm>
            <a:off x="8566483" y="404987"/>
            <a:ext cx="355724" cy="1888212"/>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194827" y="3591559"/>
            <a:ext cx="232368" cy="973684"/>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7"/>
          <p:cNvGrpSpPr/>
          <p:nvPr/>
        </p:nvGrpSpPr>
        <p:grpSpPr>
          <a:xfrm>
            <a:off x="1309778" y="4436302"/>
            <a:ext cx="631910" cy="457789"/>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4846105" y="-5016964"/>
            <a:ext cx="8043475" cy="8043475"/>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8"/>
          <p:cNvGrpSpPr/>
          <p:nvPr/>
        </p:nvGrpSpPr>
        <p:grpSpPr>
          <a:xfrm>
            <a:off x="218646" y="193704"/>
            <a:ext cx="8696480" cy="4783211"/>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4846105" y="-5016964"/>
            <a:ext cx="8043475" cy="8043475"/>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551187" y="193699"/>
            <a:ext cx="609540" cy="583574"/>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9"/>
          <p:cNvGrpSpPr/>
          <p:nvPr/>
        </p:nvGrpSpPr>
        <p:grpSpPr>
          <a:xfrm>
            <a:off x="1309778" y="4436302"/>
            <a:ext cx="631910" cy="457789"/>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2949085" y="475916"/>
            <a:ext cx="365869" cy="328105"/>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9"/>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19"/>
          <p:cNvGrpSpPr/>
          <p:nvPr/>
        </p:nvGrpSpPr>
        <p:grpSpPr>
          <a:xfrm>
            <a:off x="8566483" y="404987"/>
            <a:ext cx="355724" cy="1888212"/>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19"/>
          <p:cNvGrpSpPr/>
          <p:nvPr/>
        </p:nvGrpSpPr>
        <p:grpSpPr>
          <a:xfrm>
            <a:off x="194827" y="3591559"/>
            <a:ext cx="232368" cy="973684"/>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9"/>
          <p:cNvGrpSpPr/>
          <p:nvPr/>
        </p:nvGrpSpPr>
        <p:grpSpPr>
          <a:xfrm>
            <a:off x="8297559" y="4340559"/>
            <a:ext cx="648306" cy="649281"/>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8" name="Google Shape;768;p20"/>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20"/>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20"/>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2" name="Google Shape;772;p20"/>
          <p:cNvGrpSpPr/>
          <p:nvPr/>
        </p:nvGrpSpPr>
        <p:grpSpPr>
          <a:xfrm>
            <a:off x="4800605" y="-2897864"/>
            <a:ext cx="8043475" cy="8043475"/>
            <a:chOff x="1241175" y="-1300650"/>
            <a:chExt cx="8043475" cy="8043475"/>
          </a:xfrm>
        </p:grpSpPr>
        <p:sp>
          <p:nvSpPr>
            <p:cNvPr id="773" name="Google Shape;773;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0"/>
          <p:cNvGrpSpPr/>
          <p:nvPr/>
        </p:nvGrpSpPr>
        <p:grpSpPr>
          <a:xfrm>
            <a:off x="8689233" y="737268"/>
            <a:ext cx="232368" cy="974453"/>
            <a:chOff x="2546733" y="2525280"/>
            <a:chExt cx="232368" cy="974453"/>
          </a:xfrm>
        </p:grpSpPr>
        <p:sp>
          <p:nvSpPr>
            <p:cNvPr id="781" name="Google Shape;781;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0"/>
          <p:cNvGrpSpPr/>
          <p:nvPr/>
        </p:nvGrpSpPr>
        <p:grpSpPr>
          <a:xfrm>
            <a:off x="7782584" y="4327634"/>
            <a:ext cx="648306" cy="649281"/>
            <a:chOff x="5022684" y="4300597"/>
            <a:chExt cx="648306" cy="649281"/>
          </a:xfrm>
        </p:grpSpPr>
        <p:sp>
          <p:nvSpPr>
            <p:cNvPr id="794" name="Google Shape;794;p2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0"/>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0"/>
          <p:cNvGrpSpPr/>
          <p:nvPr/>
        </p:nvGrpSpPr>
        <p:grpSpPr>
          <a:xfrm>
            <a:off x="218646" y="488887"/>
            <a:ext cx="355724" cy="1888212"/>
            <a:chOff x="124471" y="1153724"/>
            <a:chExt cx="355724" cy="1888212"/>
          </a:xfrm>
        </p:grpSpPr>
        <p:sp>
          <p:nvSpPr>
            <p:cNvPr id="801" name="Google Shape;801;p2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0"/>
          <p:cNvGrpSpPr/>
          <p:nvPr/>
        </p:nvGrpSpPr>
        <p:grpSpPr>
          <a:xfrm>
            <a:off x="786212" y="4277087"/>
            <a:ext cx="609540" cy="583574"/>
            <a:chOff x="3105300" y="593625"/>
            <a:chExt cx="256800" cy="245850"/>
          </a:xfrm>
        </p:grpSpPr>
        <p:sp>
          <p:nvSpPr>
            <p:cNvPr id="807" name="Google Shape;807;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a:off x="7227285" y="329729"/>
            <a:ext cx="518269" cy="328105"/>
            <a:chOff x="783960" y="4261704"/>
            <a:chExt cx="518269" cy="328105"/>
          </a:xfrm>
        </p:grpSpPr>
        <p:sp>
          <p:nvSpPr>
            <p:cNvPr id="812" name="Google Shape;812;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783960" y="4261704"/>
              <a:ext cx="518269" cy="328105"/>
              <a:chOff x="783960" y="4261704"/>
              <a:chExt cx="518269" cy="328105"/>
            </a:xfrm>
          </p:grpSpPr>
          <p:sp>
            <p:nvSpPr>
              <p:cNvPr id="814" name="Google Shape;814;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 name="Google Shape;59;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07062" y="345649"/>
            <a:ext cx="5576778" cy="4450078"/>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3"/>
          <p:cNvGrpSpPr/>
          <p:nvPr/>
        </p:nvGrpSpPr>
        <p:grpSpPr>
          <a:xfrm>
            <a:off x="3967105" y="-2089664"/>
            <a:ext cx="8043475" cy="8043475"/>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818"/>
        <p:cNvGrpSpPr/>
        <p:nvPr/>
      </p:nvGrpSpPr>
      <p:grpSpPr>
        <a:xfrm>
          <a:off x="0" y="0"/>
          <a:ext cx="0" cy="0"/>
          <a:chOff x="0" y="0"/>
          <a:chExt cx="0" cy="0"/>
        </a:xfrm>
      </p:grpSpPr>
      <p:sp>
        <p:nvSpPr>
          <p:cNvPr id="819" name="Google Shape;819;p2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0" name="Google Shape;820;p21"/>
          <p:cNvSpPr txBox="1">
            <a:spLocks noGrp="1"/>
          </p:cNvSpPr>
          <p:nvPr>
            <p:ph type="body" idx="1"/>
          </p:nvPr>
        </p:nvSpPr>
        <p:spPr>
          <a:xfrm>
            <a:off x="720000" y="1101450"/>
            <a:ext cx="38520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accent1"/>
              </a:buClr>
              <a:buSzPts val="10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821" name="Google Shape;821;p21"/>
          <p:cNvSpPr txBox="1">
            <a:spLocks noGrp="1"/>
          </p:cNvSpPr>
          <p:nvPr>
            <p:ph type="body" idx="2"/>
          </p:nvPr>
        </p:nvSpPr>
        <p:spPr>
          <a:xfrm>
            <a:off x="4572000" y="1546462"/>
            <a:ext cx="3852000" cy="289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822" name="Google Shape;822;p21"/>
          <p:cNvGrpSpPr/>
          <p:nvPr/>
        </p:nvGrpSpPr>
        <p:grpSpPr>
          <a:xfrm>
            <a:off x="4572005" y="-3329310"/>
            <a:ext cx="8043475" cy="8043475"/>
            <a:chOff x="1241175" y="-1300650"/>
            <a:chExt cx="8043475" cy="8043475"/>
          </a:xfrm>
        </p:grpSpPr>
        <p:sp>
          <p:nvSpPr>
            <p:cNvPr id="823" name="Google Shape;823;p2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1"/>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21"/>
          <p:cNvGrpSpPr/>
          <p:nvPr/>
        </p:nvGrpSpPr>
        <p:grpSpPr>
          <a:xfrm>
            <a:off x="291521" y="401824"/>
            <a:ext cx="354818" cy="4210262"/>
            <a:chOff x="174946" y="-1168326"/>
            <a:chExt cx="354818" cy="4210262"/>
          </a:xfrm>
        </p:grpSpPr>
        <p:sp>
          <p:nvSpPr>
            <p:cNvPr id="833" name="Google Shape;833;p21"/>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3626987" y="4325387"/>
            <a:ext cx="609540" cy="583574"/>
            <a:chOff x="3105300" y="593625"/>
            <a:chExt cx="256800" cy="245850"/>
          </a:xfrm>
        </p:grpSpPr>
        <p:sp>
          <p:nvSpPr>
            <p:cNvPr id="839" name="Google Shape;839;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1"/>
          <p:cNvGrpSpPr/>
          <p:nvPr/>
        </p:nvGrpSpPr>
        <p:grpSpPr>
          <a:xfrm>
            <a:off x="8594804" y="1188192"/>
            <a:ext cx="477477" cy="478195"/>
            <a:chOff x="5022684" y="4300597"/>
            <a:chExt cx="648306" cy="649281"/>
          </a:xfrm>
        </p:grpSpPr>
        <p:sp>
          <p:nvSpPr>
            <p:cNvPr id="844" name="Google Shape;844;p2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21"/>
          <p:cNvGrpSpPr/>
          <p:nvPr/>
        </p:nvGrpSpPr>
        <p:grpSpPr>
          <a:xfrm>
            <a:off x="8028260" y="322966"/>
            <a:ext cx="365869" cy="328105"/>
            <a:chOff x="7194285" y="1228366"/>
            <a:chExt cx="365869" cy="328105"/>
          </a:xfrm>
        </p:grpSpPr>
        <p:sp>
          <p:nvSpPr>
            <p:cNvPr id="849" name="Google Shape;849;p2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22"/>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22"/>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22"/>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4856905" y="-5007110"/>
            <a:ext cx="8043475" cy="8043475"/>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194837" y="164743"/>
            <a:ext cx="8803210" cy="4879931"/>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22"/>
        <p:cNvGrpSpPr/>
        <p:nvPr/>
      </p:nvGrpSpPr>
      <p:grpSpPr>
        <a:xfrm>
          <a:off x="0" y="0"/>
          <a:ext cx="0" cy="0"/>
          <a:chOff x="0" y="0"/>
          <a:chExt cx="0" cy="0"/>
        </a:xfrm>
      </p:grpSpPr>
      <p:sp>
        <p:nvSpPr>
          <p:cNvPr id="923" name="Google Shape;923;p23"/>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4" name="Google Shape;924;p23"/>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23"/>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6" name="Google Shape;926;p23"/>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23"/>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8" name="Google Shape;928;p23"/>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2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23"/>
          <p:cNvGrpSpPr/>
          <p:nvPr/>
        </p:nvGrpSpPr>
        <p:grpSpPr>
          <a:xfrm>
            <a:off x="8566483" y="404987"/>
            <a:ext cx="355724" cy="1888212"/>
            <a:chOff x="124471" y="1153724"/>
            <a:chExt cx="355724" cy="1888212"/>
          </a:xfrm>
        </p:grpSpPr>
        <p:sp>
          <p:nvSpPr>
            <p:cNvPr id="948" name="Google Shape;948;p2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3"/>
          <p:cNvGrpSpPr/>
          <p:nvPr/>
        </p:nvGrpSpPr>
        <p:grpSpPr>
          <a:xfrm>
            <a:off x="169027" y="1732884"/>
            <a:ext cx="232368" cy="973684"/>
            <a:chOff x="6656577" y="3252597"/>
            <a:chExt cx="232368" cy="973684"/>
          </a:xfrm>
        </p:grpSpPr>
        <p:sp>
          <p:nvSpPr>
            <p:cNvPr id="954" name="Google Shape;954;p2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3"/>
          <p:cNvGrpSpPr/>
          <p:nvPr/>
        </p:nvGrpSpPr>
        <p:grpSpPr>
          <a:xfrm>
            <a:off x="3043824" y="4730918"/>
            <a:ext cx="229483" cy="220256"/>
            <a:chOff x="250712" y="2821681"/>
            <a:chExt cx="229483" cy="220256"/>
          </a:xfrm>
        </p:grpSpPr>
        <p:sp>
          <p:nvSpPr>
            <p:cNvPr id="967" name="Google Shape;967;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74"/>
        <p:cNvGrpSpPr/>
        <p:nvPr/>
      </p:nvGrpSpPr>
      <p:grpSpPr>
        <a:xfrm>
          <a:off x="0" y="0"/>
          <a:ext cx="0" cy="0"/>
          <a:chOff x="0" y="0"/>
          <a:chExt cx="0" cy="0"/>
        </a:xfrm>
      </p:grpSpPr>
      <p:sp>
        <p:nvSpPr>
          <p:cNvPr id="975" name="Google Shape;975;p24"/>
          <p:cNvSpPr txBox="1">
            <a:spLocks noGrp="1"/>
          </p:cNvSpPr>
          <p:nvPr>
            <p:ph type="title"/>
          </p:nvPr>
        </p:nvSpPr>
        <p:spPr>
          <a:xfrm>
            <a:off x="865488" y="1509084"/>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6" name="Google Shape;976;p24"/>
          <p:cNvSpPr txBox="1">
            <a:spLocks noGrp="1"/>
          </p:cNvSpPr>
          <p:nvPr>
            <p:ph type="subTitle" idx="1"/>
          </p:nvPr>
        </p:nvSpPr>
        <p:spPr>
          <a:xfrm>
            <a:off x="865488" y="20433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7" name="Google Shape;977;p24"/>
          <p:cNvSpPr txBox="1">
            <a:spLocks noGrp="1"/>
          </p:cNvSpPr>
          <p:nvPr>
            <p:ph type="title" idx="2"/>
          </p:nvPr>
        </p:nvSpPr>
        <p:spPr>
          <a:xfrm>
            <a:off x="6300295" y="15090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8" name="Google Shape;978;p24"/>
          <p:cNvSpPr txBox="1">
            <a:spLocks noGrp="1"/>
          </p:cNvSpPr>
          <p:nvPr>
            <p:ph type="subTitle" idx="3"/>
          </p:nvPr>
        </p:nvSpPr>
        <p:spPr>
          <a:xfrm>
            <a:off x="6300288" y="20433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24"/>
          <p:cNvSpPr txBox="1">
            <a:spLocks noGrp="1"/>
          </p:cNvSpPr>
          <p:nvPr>
            <p:ph type="title" idx="4"/>
          </p:nvPr>
        </p:nvSpPr>
        <p:spPr>
          <a:xfrm>
            <a:off x="865488" y="3090484"/>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0" name="Google Shape;980;p24"/>
          <p:cNvSpPr txBox="1">
            <a:spLocks noGrp="1"/>
          </p:cNvSpPr>
          <p:nvPr>
            <p:ph type="subTitle" idx="5"/>
          </p:nvPr>
        </p:nvSpPr>
        <p:spPr>
          <a:xfrm>
            <a:off x="865488" y="36247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1" name="Google Shape;981;p24"/>
          <p:cNvSpPr txBox="1">
            <a:spLocks noGrp="1"/>
          </p:cNvSpPr>
          <p:nvPr>
            <p:ph type="title" idx="6"/>
          </p:nvPr>
        </p:nvSpPr>
        <p:spPr>
          <a:xfrm>
            <a:off x="6300295" y="30904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2" name="Google Shape;982;p24"/>
          <p:cNvSpPr txBox="1">
            <a:spLocks noGrp="1"/>
          </p:cNvSpPr>
          <p:nvPr>
            <p:ph type="subTitle" idx="7"/>
          </p:nvPr>
        </p:nvSpPr>
        <p:spPr>
          <a:xfrm>
            <a:off x="6300288" y="36247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3" name="Google Shape;983;p24"/>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84" name="Google Shape;984;p24"/>
          <p:cNvGrpSpPr/>
          <p:nvPr/>
        </p:nvGrpSpPr>
        <p:grpSpPr>
          <a:xfrm>
            <a:off x="4800605" y="-2897864"/>
            <a:ext cx="8043475" cy="8043475"/>
            <a:chOff x="1241175" y="-1300650"/>
            <a:chExt cx="8043475" cy="8043475"/>
          </a:xfrm>
        </p:grpSpPr>
        <p:sp>
          <p:nvSpPr>
            <p:cNvPr id="985" name="Google Shape;985;p2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24"/>
          <p:cNvGrpSpPr/>
          <p:nvPr/>
        </p:nvGrpSpPr>
        <p:grpSpPr>
          <a:xfrm>
            <a:off x="208785" y="164743"/>
            <a:ext cx="8789262" cy="4888443"/>
            <a:chOff x="208785" y="164743"/>
            <a:chExt cx="8789262" cy="4888443"/>
          </a:xfrm>
        </p:grpSpPr>
        <p:sp>
          <p:nvSpPr>
            <p:cNvPr id="993" name="Google Shape;993;p24"/>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24"/>
            <p:cNvGrpSpPr/>
            <p:nvPr/>
          </p:nvGrpSpPr>
          <p:grpSpPr>
            <a:xfrm rot="5400000">
              <a:off x="3021502" y="4450159"/>
              <a:ext cx="232368" cy="973684"/>
              <a:chOff x="6656577" y="3252597"/>
              <a:chExt cx="232368" cy="973684"/>
            </a:xfrm>
          </p:grpSpPr>
          <p:sp>
            <p:nvSpPr>
              <p:cNvPr id="995" name="Google Shape;995;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 name="Google Shape;1023;p24"/>
            <p:cNvGrpSpPr/>
            <p:nvPr/>
          </p:nvGrpSpPr>
          <p:grpSpPr>
            <a:xfrm>
              <a:off x="6001721" y="4397524"/>
              <a:ext cx="354818" cy="402747"/>
              <a:chOff x="8117146" y="4166124"/>
              <a:chExt cx="354818" cy="402747"/>
            </a:xfrm>
          </p:grpSpPr>
          <p:sp>
            <p:nvSpPr>
              <p:cNvPr id="1024" name="Google Shape;1024;p24"/>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24"/>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24"/>
            <p:cNvGrpSpPr/>
            <p:nvPr/>
          </p:nvGrpSpPr>
          <p:grpSpPr>
            <a:xfrm>
              <a:off x="8680877" y="2751434"/>
              <a:ext cx="232368" cy="973684"/>
              <a:chOff x="6656577" y="3252597"/>
              <a:chExt cx="232368" cy="973684"/>
            </a:xfrm>
          </p:grpSpPr>
          <p:sp>
            <p:nvSpPr>
              <p:cNvPr id="1033" name="Google Shape;1033;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5"/>
        <p:cNvGrpSpPr/>
        <p:nvPr/>
      </p:nvGrpSpPr>
      <p:grpSpPr>
        <a:xfrm>
          <a:off x="0" y="0"/>
          <a:ext cx="0" cy="0"/>
          <a:chOff x="0" y="0"/>
          <a:chExt cx="0" cy="0"/>
        </a:xfrm>
      </p:grpSpPr>
      <p:sp>
        <p:nvSpPr>
          <p:cNvPr id="1046" name="Google Shape;1046;p25"/>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7" name="Google Shape;1047;p25"/>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9" name="Google Shape;1049;p25"/>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1" name="Google Shape;1051;p25"/>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3" name="Google Shape;1053;p25"/>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5" name="Google Shape;1055;p25"/>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7" name="Google Shape;1057;p25"/>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8" name="Google Shape;1058;p25"/>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5"/>
          <p:cNvGrpSpPr/>
          <p:nvPr/>
        </p:nvGrpSpPr>
        <p:grpSpPr>
          <a:xfrm>
            <a:off x="218646" y="467609"/>
            <a:ext cx="8696480" cy="4569349"/>
            <a:chOff x="218646" y="467609"/>
            <a:chExt cx="8696480" cy="4569349"/>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25"/>
            <p:cNvGrpSpPr/>
            <p:nvPr/>
          </p:nvGrpSpPr>
          <p:grpSpPr>
            <a:xfrm>
              <a:off x="8682758" y="1527568"/>
              <a:ext cx="232368" cy="974453"/>
              <a:chOff x="2546733" y="2525280"/>
              <a:chExt cx="232368" cy="974453"/>
            </a:xfrm>
          </p:grpSpPr>
          <p:sp>
            <p:nvSpPr>
              <p:cNvPr id="1076" name="Google Shape;1076;p2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25"/>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5"/>
            <p:cNvGrpSpPr/>
            <p:nvPr/>
          </p:nvGrpSpPr>
          <p:grpSpPr>
            <a:xfrm>
              <a:off x="218646" y="488887"/>
              <a:ext cx="355724" cy="1888212"/>
              <a:chOff x="124471" y="1153724"/>
              <a:chExt cx="355724" cy="1888212"/>
            </a:xfrm>
          </p:grpSpPr>
          <p:sp>
            <p:nvSpPr>
              <p:cNvPr id="1095" name="Google Shape;1095;p2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2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26"/>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38"/>
        <p:cNvGrpSpPr/>
        <p:nvPr/>
      </p:nvGrpSpPr>
      <p:grpSpPr>
        <a:xfrm>
          <a:off x="0" y="0"/>
          <a:ext cx="0" cy="0"/>
          <a:chOff x="0" y="0"/>
          <a:chExt cx="0" cy="0"/>
        </a:xfrm>
      </p:grpSpPr>
      <p:sp>
        <p:nvSpPr>
          <p:cNvPr id="1139" name="Google Shape;1139;p27"/>
          <p:cNvSpPr txBox="1">
            <a:spLocks noGrp="1"/>
          </p:cNvSpPr>
          <p:nvPr>
            <p:ph type="title" hasCustomPrompt="1"/>
          </p:nvPr>
        </p:nvSpPr>
        <p:spPr>
          <a:xfrm>
            <a:off x="713100" y="2909109"/>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0" name="Google Shape;1140;p27"/>
          <p:cNvSpPr txBox="1">
            <a:spLocks noGrp="1"/>
          </p:cNvSpPr>
          <p:nvPr>
            <p:ph type="subTitle" idx="1"/>
          </p:nvPr>
        </p:nvSpPr>
        <p:spPr>
          <a:xfrm>
            <a:off x="713100" y="3563592"/>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41" name="Google Shape;1141;p27"/>
          <p:cNvSpPr txBox="1">
            <a:spLocks noGrp="1"/>
          </p:cNvSpPr>
          <p:nvPr>
            <p:ph type="title" idx="2" hasCustomPrompt="1"/>
          </p:nvPr>
        </p:nvSpPr>
        <p:spPr>
          <a:xfrm>
            <a:off x="3442950" y="2909101"/>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2" name="Google Shape;1142;p27"/>
          <p:cNvSpPr txBox="1">
            <a:spLocks noGrp="1"/>
          </p:cNvSpPr>
          <p:nvPr>
            <p:ph type="subTitle" idx="3"/>
          </p:nvPr>
        </p:nvSpPr>
        <p:spPr>
          <a:xfrm>
            <a:off x="3442950" y="3563573"/>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43" name="Google Shape;1143;p27"/>
          <p:cNvSpPr txBox="1">
            <a:spLocks noGrp="1"/>
          </p:cNvSpPr>
          <p:nvPr>
            <p:ph type="title" idx="4" hasCustomPrompt="1"/>
          </p:nvPr>
        </p:nvSpPr>
        <p:spPr>
          <a:xfrm>
            <a:off x="6172800" y="2909106"/>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4" name="Google Shape;1144;p27"/>
          <p:cNvSpPr txBox="1">
            <a:spLocks noGrp="1"/>
          </p:cNvSpPr>
          <p:nvPr>
            <p:ph type="subTitle" idx="5"/>
          </p:nvPr>
        </p:nvSpPr>
        <p:spPr>
          <a:xfrm>
            <a:off x="6172800" y="3563570"/>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45" name="Google Shape;1145;p27"/>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27"/>
          <p:cNvGrpSpPr/>
          <p:nvPr/>
        </p:nvGrpSpPr>
        <p:grpSpPr>
          <a:xfrm>
            <a:off x="151608" y="193697"/>
            <a:ext cx="8800604" cy="4799168"/>
            <a:chOff x="151608" y="193697"/>
            <a:chExt cx="8800604"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27"/>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27"/>
            <p:cNvGrpSpPr/>
            <p:nvPr/>
          </p:nvGrpSpPr>
          <p:grpSpPr>
            <a:xfrm>
              <a:off x="151608" y="1402587"/>
              <a:ext cx="355724" cy="1888212"/>
              <a:chOff x="124471" y="1153724"/>
              <a:chExt cx="355724" cy="1888212"/>
            </a:xfrm>
          </p:grpSpPr>
          <p:sp>
            <p:nvSpPr>
              <p:cNvPr id="1171" name="Google Shape;1171;p2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27"/>
            <p:cNvGrpSpPr/>
            <p:nvPr/>
          </p:nvGrpSpPr>
          <p:grpSpPr>
            <a:xfrm>
              <a:off x="8719827" y="646259"/>
              <a:ext cx="232368" cy="973684"/>
              <a:chOff x="6656577" y="3252597"/>
              <a:chExt cx="232368" cy="973684"/>
            </a:xfrm>
          </p:grpSpPr>
          <p:sp>
            <p:nvSpPr>
              <p:cNvPr id="1177" name="Google Shape;1177;p2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7"/>
            <p:cNvGrpSpPr/>
            <p:nvPr/>
          </p:nvGrpSpPr>
          <p:grpSpPr>
            <a:xfrm>
              <a:off x="5669774" y="4743018"/>
              <a:ext cx="229483" cy="220256"/>
              <a:chOff x="250712" y="2821681"/>
              <a:chExt cx="229483" cy="220256"/>
            </a:xfrm>
          </p:grpSpPr>
          <p:sp>
            <p:nvSpPr>
              <p:cNvPr id="1190" name="Google Shape;1190;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92"/>
        <p:cNvGrpSpPr/>
        <p:nvPr/>
      </p:nvGrpSpPr>
      <p:grpSpPr>
        <a:xfrm>
          <a:off x="0" y="0"/>
          <a:ext cx="0" cy="0"/>
          <a:chOff x="0" y="0"/>
          <a:chExt cx="0" cy="0"/>
        </a:xfrm>
      </p:grpSpPr>
      <p:sp>
        <p:nvSpPr>
          <p:cNvPr id="1193" name="Google Shape;1193;p28"/>
          <p:cNvSpPr txBox="1">
            <a:spLocks noGrp="1"/>
          </p:cNvSpPr>
          <p:nvPr>
            <p:ph type="title"/>
          </p:nvPr>
        </p:nvSpPr>
        <p:spPr>
          <a:xfrm flipH="1">
            <a:off x="725995" y="720375"/>
            <a:ext cx="4738800" cy="897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4" name="Google Shape;1194;p28"/>
          <p:cNvSpPr txBox="1">
            <a:spLocks noGrp="1"/>
          </p:cNvSpPr>
          <p:nvPr>
            <p:ph type="subTitle" idx="1"/>
          </p:nvPr>
        </p:nvSpPr>
        <p:spPr>
          <a:xfrm flipH="1">
            <a:off x="725995" y="1683175"/>
            <a:ext cx="34347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5" name="Google Shape;1195;p28"/>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dk1"/>
                </a:solidFill>
                <a:latin typeface="Archivo"/>
                <a:ea typeface="Archivo"/>
                <a:cs typeface="Archivo"/>
                <a:sym typeface="Archivo"/>
              </a:rPr>
              <a:t>CREDITS: This presentation template was created by </a:t>
            </a:r>
            <a:r>
              <a:rPr lang="en" sz="1000" b="1">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000">
                <a:solidFill>
                  <a:schemeClr val="dk1"/>
                </a:solidFill>
                <a:latin typeface="Archivo"/>
                <a:ea typeface="Archivo"/>
                <a:cs typeface="Archivo"/>
                <a:sym typeface="Archivo"/>
              </a:rPr>
              <a:t>, and includes icons by </a:t>
            </a:r>
            <a:r>
              <a:rPr lang="en" sz="1000"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000">
                <a:solidFill>
                  <a:schemeClr val="dk1"/>
                </a:solidFill>
                <a:latin typeface="Archivo"/>
                <a:ea typeface="Archivo"/>
                <a:cs typeface="Archivo"/>
                <a:sym typeface="Archivo"/>
              </a:rPr>
              <a:t>, and infographics and images by </a:t>
            </a:r>
            <a:r>
              <a:rPr lang="en" sz="1000"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000" b="1">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8"/>
          <p:cNvGrpSpPr/>
          <p:nvPr/>
        </p:nvGrpSpPr>
        <p:grpSpPr>
          <a:xfrm>
            <a:off x="209583" y="304468"/>
            <a:ext cx="232368" cy="974453"/>
            <a:chOff x="2546733" y="2525280"/>
            <a:chExt cx="232368" cy="974453"/>
          </a:xfrm>
        </p:grpSpPr>
        <p:sp>
          <p:nvSpPr>
            <p:cNvPr id="1205" name="Google Shape;1205;p2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371"/>
        <p:cNvGrpSpPr/>
        <p:nvPr/>
      </p:nvGrpSpPr>
      <p:grpSpPr>
        <a:xfrm>
          <a:off x="0" y="0"/>
          <a:ext cx="0" cy="0"/>
          <a:chOff x="0" y="0"/>
          <a:chExt cx="0" cy="0"/>
        </a:xfrm>
      </p:grpSpPr>
      <p:grpSp>
        <p:nvGrpSpPr>
          <p:cNvPr id="1372" name="Google Shape;1372;p32"/>
          <p:cNvGrpSpPr/>
          <p:nvPr/>
        </p:nvGrpSpPr>
        <p:grpSpPr>
          <a:xfrm>
            <a:off x="52" y="4099200"/>
            <a:ext cx="9144036" cy="1044300"/>
            <a:chOff x="52" y="4099200"/>
            <a:chExt cx="9144036" cy="1044300"/>
          </a:xfrm>
        </p:grpSpPr>
        <p:grpSp>
          <p:nvGrpSpPr>
            <p:cNvPr id="1373" name="Google Shape;1373;p32"/>
            <p:cNvGrpSpPr/>
            <p:nvPr/>
          </p:nvGrpSpPr>
          <p:grpSpPr>
            <a:xfrm>
              <a:off x="52" y="4309200"/>
              <a:ext cx="231622" cy="834300"/>
              <a:chOff x="2688737" y="4301380"/>
              <a:chExt cx="231900" cy="834300"/>
            </a:xfrm>
          </p:grpSpPr>
          <p:sp>
            <p:nvSpPr>
              <p:cNvPr id="1374" name="Google Shape;1374;p3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2"/>
            <p:cNvGrpSpPr/>
            <p:nvPr/>
          </p:nvGrpSpPr>
          <p:grpSpPr>
            <a:xfrm>
              <a:off x="371406" y="4099200"/>
              <a:ext cx="231622" cy="1044300"/>
              <a:chOff x="2688737" y="4091380"/>
              <a:chExt cx="231900" cy="1044300"/>
            </a:xfrm>
          </p:grpSpPr>
          <p:sp>
            <p:nvSpPr>
              <p:cNvPr id="1379" name="Google Shape;1379;p3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32"/>
            <p:cNvGrpSpPr/>
            <p:nvPr/>
          </p:nvGrpSpPr>
          <p:grpSpPr>
            <a:xfrm>
              <a:off x="742761" y="4309200"/>
              <a:ext cx="231622" cy="834300"/>
              <a:chOff x="2688737" y="4301380"/>
              <a:chExt cx="231900" cy="834300"/>
            </a:xfrm>
          </p:grpSpPr>
          <p:sp>
            <p:nvSpPr>
              <p:cNvPr id="1385" name="Google Shape;1385;p3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2"/>
            <p:cNvGrpSpPr/>
            <p:nvPr/>
          </p:nvGrpSpPr>
          <p:grpSpPr>
            <a:xfrm>
              <a:off x="1114115" y="4518900"/>
              <a:ext cx="231622" cy="624600"/>
              <a:chOff x="2688737" y="4511080"/>
              <a:chExt cx="231900" cy="624600"/>
            </a:xfrm>
          </p:grpSpPr>
          <p:sp>
            <p:nvSpPr>
              <p:cNvPr id="1390" name="Google Shape;1390;p3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2"/>
            <p:cNvGrpSpPr/>
            <p:nvPr/>
          </p:nvGrpSpPr>
          <p:grpSpPr>
            <a:xfrm>
              <a:off x="1856753" y="4099200"/>
              <a:ext cx="231600" cy="1044300"/>
              <a:chOff x="1856753" y="4099200"/>
              <a:chExt cx="231600" cy="1044300"/>
            </a:xfrm>
          </p:grpSpPr>
          <p:sp>
            <p:nvSpPr>
              <p:cNvPr id="1394" name="Google Shape;1394;p32"/>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32"/>
            <p:cNvGrpSpPr/>
            <p:nvPr/>
          </p:nvGrpSpPr>
          <p:grpSpPr>
            <a:xfrm>
              <a:off x="2228107" y="4309200"/>
              <a:ext cx="231600" cy="834300"/>
              <a:chOff x="2228107" y="4309200"/>
              <a:chExt cx="231600" cy="834300"/>
            </a:xfrm>
          </p:grpSpPr>
          <p:sp>
            <p:nvSpPr>
              <p:cNvPr id="1400" name="Google Shape;1400;p32"/>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32"/>
            <p:cNvGrpSpPr/>
            <p:nvPr/>
          </p:nvGrpSpPr>
          <p:grpSpPr>
            <a:xfrm>
              <a:off x="2599462" y="4518900"/>
              <a:ext cx="231600" cy="624600"/>
              <a:chOff x="2599462" y="4518900"/>
              <a:chExt cx="231600" cy="624600"/>
            </a:xfrm>
          </p:grpSpPr>
          <p:sp>
            <p:nvSpPr>
              <p:cNvPr id="1405" name="Google Shape;1405;p32"/>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2"/>
            <p:cNvGrpSpPr/>
            <p:nvPr/>
          </p:nvGrpSpPr>
          <p:grpSpPr>
            <a:xfrm>
              <a:off x="3342171" y="4099200"/>
              <a:ext cx="231600" cy="1044300"/>
              <a:chOff x="3342171" y="4099200"/>
              <a:chExt cx="231600" cy="1044300"/>
            </a:xfrm>
          </p:grpSpPr>
          <p:sp>
            <p:nvSpPr>
              <p:cNvPr id="1409" name="Google Shape;1409;p32"/>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2"/>
            <p:cNvGrpSpPr/>
            <p:nvPr/>
          </p:nvGrpSpPr>
          <p:grpSpPr>
            <a:xfrm>
              <a:off x="3713525" y="4309200"/>
              <a:ext cx="231600" cy="834300"/>
              <a:chOff x="3713525" y="4309200"/>
              <a:chExt cx="231600" cy="834300"/>
            </a:xfrm>
          </p:grpSpPr>
          <p:sp>
            <p:nvSpPr>
              <p:cNvPr id="1415" name="Google Shape;1415;p32"/>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32"/>
            <p:cNvGrpSpPr/>
            <p:nvPr/>
          </p:nvGrpSpPr>
          <p:grpSpPr>
            <a:xfrm>
              <a:off x="1485398" y="4309200"/>
              <a:ext cx="231600" cy="834300"/>
              <a:chOff x="1485398" y="4309200"/>
              <a:chExt cx="231600" cy="834300"/>
            </a:xfrm>
          </p:grpSpPr>
          <p:sp>
            <p:nvSpPr>
              <p:cNvPr id="1420" name="Google Shape;1420;p32"/>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2"/>
            <p:cNvGrpSpPr/>
            <p:nvPr/>
          </p:nvGrpSpPr>
          <p:grpSpPr>
            <a:xfrm>
              <a:off x="4084879" y="4518900"/>
              <a:ext cx="231600" cy="624600"/>
              <a:chOff x="4084879" y="4518900"/>
              <a:chExt cx="231600" cy="624600"/>
            </a:xfrm>
          </p:grpSpPr>
          <p:sp>
            <p:nvSpPr>
              <p:cNvPr id="1425" name="Google Shape;1425;p32"/>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32"/>
            <p:cNvGrpSpPr/>
            <p:nvPr/>
          </p:nvGrpSpPr>
          <p:grpSpPr>
            <a:xfrm>
              <a:off x="2970816" y="4309200"/>
              <a:ext cx="231600" cy="834300"/>
              <a:chOff x="2970816" y="4309200"/>
              <a:chExt cx="231600" cy="834300"/>
            </a:xfrm>
          </p:grpSpPr>
          <p:sp>
            <p:nvSpPr>
              <p:cNvPr id="1429" name="Google Shape;1429;p32"/>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32"/>
            <p:cNvGrpSpPr/>
            <p:nvPr/>
          </p:nvGrpSpPr>
          <p:grpSpPr>
            <a:xfrm>
              <a:off x="4456234" y="4309200"/>
              <a:ext cx="231600" cy="834300"/>
              <a:chOff x="4456234" y="4309200"/>
              <a:chExt cx="231600" cy="834300"/>
            </a:xfrm>
          </p:grpSpPr>
          <p:sp>
            <p:nvSpPr>
              <p:cNvPr id="1434" name="Google Shape;1434;p32"/>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32"/>
            <p:cNvGrpSpPr/>
            <p:nvPr/>
          </p:nvGrpSpPr>
          <p:grpSpPr>
            <a:xfrm>
              <a:off x="4827588" y="4099200"/>
              <a:ext cx="231600" cy="1044300"/>
              <a:chOff x="4827588" y="4099200"/>
              <a:chExt cx="231600" cy="1044300"/>
            </a:xfrm>
          </p:grpSpPr>
          <p:sp>
            <p:nvSpPr>
              <p:cNvPr id="1439" name="Google Shape;1439;p32"/>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32"/>
            <p:cNvGrpSpPr/>
            <p:nvPr/>
          </p:nvGrpSpPr>
          <p:grpSpPr>
            <a:xfrm>
              <a:off x="5198943" y="4309200"/>
              <a:ext cx="231600" cy="834300"/>
              <a:chOff x="5198943" y="4309200"/>
              <a:chExt cx="231600" cy="834300"/>
            </a:xfrm>
          </p:grpSpPr>
          <p:sp>
            <p:nvSpPr>
              <p:cNvPr id="1445" name="Google Shape;1445;p32"/>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2"/>
            <p:cNvGrpSpPr/>
            <p:nvPr/>
          </p:nvGrpSpPr>
          <p:grpSpPr>
            <a:xfrm>
              <a:off x="5570297" y="4518900"/>
              <a:ext cx="231600" cy="624600"/>
              <a:chOff x="5570297" y="4518900"/>
              <a:chExt cx="231600" cy="624600"/>
            </a:xfrm>
          </p:grpSpPr>
          <p:sp>
            <p:nvSpPr>
              <p:cNvPr id="1450" name="Google Shape;1450;p32"/>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32"/>
            <p:cNvGrpSpPr/>
            <p:nvPr/>
          </p:nvGrpSpPr>
          <p:grpSpPr>
            <a:xfrm>
              <a:off x="5941652" y="4309200"/>
              <a:ext cx="231600" cy="834300"/>
              <a:chOff x="5941652" y="4309200"/>
              <a:chExt cx="231600" cy="834300"/>
            </a:xfrm>
          </p:grpSpPr>
          <p:sp>
            <p:nvSpPr>
              <p:cNvPr id="1454" name="Google Shape;1454;p32"/>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32"/>
            <p:cNvGrpSpPr/>
            <p:nvPr/>
          </p:nvGrpSpPr>
          <p:grpSpPr>
            <a:xfrm>
              <a:off x="6313006" y="4099200"/>
              <a:ext cx="231600" cy="1044300"/>
              <a:chOff x="6313006" y="4099200"/>
              <a:chExt cx="231600" cy="1044300"/>
            </a:xfrm>
          </p:grpSpPr>
          <p:sp>
            <p:nvSpPr>
              <p:cNvPr id="1459" name="Google Shape;1459;p32"/>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2"/>
            <p:cNvGrpSpPr/>
            <p:nvPr/>
          </p:nvGrpSpPr>
          <p:grpSpPr>
            <a:xfrm>
              <a:off x="6684361" y="4309200"/>
              <a:ext cx="231600" cy="834300"/>
              <a:chOff x="6684361" y="4309200"/>
              <a:chExt cx="231600" cy="834300"/>
            </a:xfrm>
          </p:grpSpPr>
          <p:sp>
            <p:nvSpPr>
              <p:cNvPr id="1465" name="Google Shape;1465;p32"/>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32"/>
            <p:cNvGrpSpPr/>
            <p:nvPr/>
          </p:nvGrpSpPr>
          <p:grpSpPr>
            <a:xfrm>
              <a:off x="7055715" y="4518900"/>
              <a:ext cx="231600" cy="624600"/>
              <a:chOff x="7055715" y="4518900"/>
              <a:chExt cx="231600" cy="624600"/>
            </a:xfrm>
          </p:grpSpPr>
          <p:sp>
            <p:nvSpPr>
              <p:cNvPr id="1470" name="Google Shape;1470;p32"/>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32"/>
            <p:cNvGrpSpPr/>
            <p:nvPr/>
          </p:nvGrpSpPr>
          <p:grpSpPr>
            <a:xfrm>
              <a:off x="7798424" y="4099200"/>
              <a:ext cx="231600" cy="1044300"/>
              <a:chOff x="7798424" y="4099200"/>
              <a:chExt cx="231600" cy="1044300"/>
            </a:xfrm>
          </p:grpSpPr>
          <p:sp>
            <p:nvSpPr>
              <p:cNvPr id="1474" name="Google Shape;1474;p32"/>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32"/>
            <p:cNvGrpSpPr/>
            <p:nvPr/>
          </p:nvGrpSpPr>
          <p:grpSpPr>
            <a:xfrm>
              <a:off x="8169779" y="4309200"/>
              <a:ext cx="231600" cy="834300"/>
              <a:chOff x="8169779" y="4309200"/>
              <a:chExt cx="231600" cy="834300"/>
            </a:xfrm>
          </p:grpSpPr>
          <p:sp>
            <p:nvSpPr>
              <p:cNvPr id="1480" name="Google Shape;1480;p32"/>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32"/>
            <p:cNvGrpSpPr/>
            <p:nvPr/>
          </p:nvGrpSpPr>
          <p:grpSpPr>
            <a:xfrm>
              <a:off x="7427070" y="4309200"/>
              <a:ext cx="231600" cy="834300"/>
              <a:chOff x="7427070" y="4309200"/>
              <a:chExt cx="231600" cy="834300"/>
            </a:xfrm>
          </p:grpSpPr>
          <p:sp>
            <p:nvSpPr>
              <p:cNvPr id="1485" name="Google Shape;1485;p32"/>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32"/>
            <p:cNvGrpSpPr/>
            <p:nvPr/>
          </p:nvGrpSpPr>
          <p:grpSpPr>
            <a:xfrm>
              <a:off x="8541133" y="4518900"/>
              <a:ext cx="231600" cy="624600"/>
              <a:chOff x="8541133" y="4518900"/>
              <a:chExt cx="231600" cy="624600"/>
            </a:xfrm>
          </p:grpSpPr>
          <p:sp>
            <p:nvSpPr>
              <p:cNvPr id="1490" name="Google Shape;1490;p32"/>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32"/>
            <p:cNvGrpSpPr/>
            <p:nvPr/>
          </p:nvGrpSpPr>
          <p:grpSpPr>
            <a:xfrm>
              <a:off x="8912488" y="4309200"/>
              <a:ext cx="231600" cy="834300"/>
              <a:chOff x="8912488" y="4309200"/>
              <a:chExt cx="231600" cy="834300"/>
            </a:xfrm>
          </p:grpSpPr>
          <p:sp>
            <p:nvSpPr>
              <p:cNvPr id="1494" name="Google Shape;1494;p32"/>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8" name="Google Shape;1498;p32"/>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499" name="Google Shape;1499;p32"/>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1"/>
              </a:buClr>
              <a:buSzPts val="1400"/>
              <a:buChar char="●"/>
              <a:defRPr>
                <a:solidFill>
                  <a:schemeClr val="lt1"/>
                </a:solidFill>
              </a:defRPr>
            </a:lvl1pPr>
            <a:lvl2pPr marL="914400" lvl="1" indent="-317500" algn="ctr" rtl="0">
              <a:spcBef>
                <a:spcPts val="0"/>
              </a:spcBef>
              <a:spcAft>
                <a:spcPts val="0"/>
              </a:spcAft>
              <a:buClr>
                <a:schemeClr val="lt1"/>
              </a:buClr>
              <a:buSzPts val="1400"/>
              <a:buChar char="○"/>
              <a:defRPr>
                <a:solidFill>
                  <a:schemeClr val="lt1"/>
                </a:solidFill>
              </a:defRPr>
            </a:lvl2pPr>
            <a:lvl3pPr marL="1371600" lvl="2" indent="-317500" algn="ctr" rtl="0">
              <a:spcBef>
                <a:spcPts val="0"/>
              </a:spcBef>
              <a:spcAft>
                <a:spcPts val="0"/>
              </a:spcAft>
              <a:buClr>
                <a:schemeClr val="lt1"/>
              </a:buClr>
              <a:buSzPts val="1400"/>
              <a:buChar char="■"/>
              <a:defRPr>
                <a:solidFill>
                  <a:schemeClr val="lt1"/>
                </a:solidFill>
              </a:defRPr>
            </a:lvl3pPr>
            <a:lvl4pPr marL="1828800" lvl="3" indent="-317500" algn="ctr" rtl="0">
              <a:spcBef>
                <a:spcPts val="0"/>
              </a:spcBef>
              <a:spcAft>
                <a:spcPts val="0"/>
              </a:spcAft>
              <a:buClr>
                <a:schemeClr val="lt1"/>
              </a:buClr>
              <a:buSzPts val="1400"/>
              <a:buChar char="●"/>
              <a:defRPr>
                <a:solidFill>
                  <a:schemeClr val="lt1"/>
                </a:solidFill>
              </a:defRPr>
            </a:lvl4pPr>
            <a:lvl5pPr marL="2286000" lvl="4" indent="-317500" algn="ctr" rtl="0">
              <a:spcBef>
                <a:spcPts val="0"/>
              </a:spcBef>
              <a:spcAft>
                <a:spcPts val="0"/>
              </a:spcAft>
              <a:buClr>
                <a:schemeClr val="lt1"/>
              </a:buClr>
              <a:buSzPts val="1400"/>
              <a:buChar char="○"/>
              <a:defRPr>
                <a:solidFill>
                  <a:schemeClr val="lt1"/>
                </a:solidFill>
              </a:defRPr>
            </a:lvl5pPr>
            <a:lvl6pPr marL="2743200" lvl="5" indent="-317500" algn="ctr" rtl="0">
              <a:spcBef>
                <a:spcPts val="0"/>
              </a:spcBef>
              <a:spcAft>
                <a:spcPts val="0"/>
              </a:spcAft>
              <a:buClr>
                <a:schemeClr val="lt1"/>
              </a:buClr>
              <a:buSzPts val="1400"/>
              <a:buChar char="■"/>
              <a:defRPr>
                <a:solidFill>
                  <a:schemeClr val="lt1"/>
                </a:solidFill>
              </a:defRPr>
            </a:lvl6pPr>
            <a:lvl7pPr marL="3200400" lvl="6" indent="-317500" algn="ctr" rtl="0">
              <a:spcBef>
                <a:spcPts val="0"/>
              </a:spcBef>
              <a:spcAft>
                <a:spcPts val="0"/>
              </a:spcAft>
              <a:buClr>
                <a:schemeClr val="lt1"/>
              </a:buClr>
              <a:buSzPts val="1400"/>
              <a:buChar char="●"/>
              <a:defRPr>
                <a:solidFill>
                  <a:schemeClr val="lt1"/>
                </a:solidFill>
              </a:defRPr>
            </a:lvl7pPr>
            <a:lvl8pPr marL="3657600" lvl="7" indent="-317500" algn="ctr" rtl="0">
              <a:spcBef>
                <a:spcPts val="0"/>
              </a:spcBef>
              <a:spcAft>
                <a:spcPts val="0"/>
              </a:spcAft>
              <a:buClr>
                <a:schemeClr val="lt1"/>
              </a:buClr>
              <a:buSzPts val="1400"/>
              <a:buChar char="○"/>
              <a:defRPr>
                <a:solidFill>
                  <a:schemeClr val="lt1"/>
                </a:solidFill>
              </a:defRPr>
            </a:lvl8pPr>
            <a:lvl9pPr marL="4114800" lvl="8" indent="-317500" algn="ctr" rtl="0">
              <a:spcBef>
                <a:spcPts val="0"/>
              </a:spcBef>
              <a:spcAft>
                <a:spcPts val="0"/>
              </a:spcAft>
              <a:buClr>
                <a:schemeClr val="lt1"/>
              </a:buClr>
              <a:buSzPts val="1400"/>
              <a:buChar char="■"/>
              <a:defRPr>
                <a:solidFill>
                  <a:schemeClr val="lt1"/>
                </a:solidFill>
              </a:defRPr>
            </a:lvl9pPr>
          </a:lstStyle>
          <a:p>
            <a:endParaRPr/>
          </a:p>
        </p:txBody>
      </p:sp>
      <p:sp>
        <p:nvSpPr>
          <p:cNvPr id="1500" name="Google Shape;1500;p3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501"/>
        <p:cNvGrpSpPr/>
        <p:nvPr/>
      </p:nvGrpSpPr>
      <p:grpSpPr>
        <a:xfrm>
          <a:off x="0" y="0"/>
          <a:ext cx="0" cy="0"/>
          <a:chOff x="0" y="0"/>
          <a:chExt cx="0" cy="0"/>
        </a:xfrm>
      </p:grpSpPr>
      <p:grpSp>
        <p:nvGrpSpPr>
          <p:cNvPr id="1502" name="Google Shape;1502;p33"/>
          <p:cNvGrpSpPr/>
          <p:nvPr/>
        </p:nvGrpSpPr>
        <p:grpSpPr>
          <a:xfrm>
            <a:off x="146769" y="3406"/>
            <a:ext cx="1233215" cy="1384535"/>
            <a:chOff x="146769" y="3406"/>
            <a:chExt cx="1233215" cy="1384535"/>
          </a:xfrm>
        </p:grpSpPr>
        <p:grpSp>
          <p:nvGrpSpPr>
            <p:cNvPr id="1503" name="Google Shape;1503;p33"/>
            <p:cNvGrpSpPr/>
            <p:nvPr/>
          </p:nvGrpSpPr>
          <p:grpSpPr>
            <a:xfrm>
              <a:off x="1063183" y="3406"/>
              <a:ext cx="316800" cy="688513"/>
              <a:chOff x="1063183" y="3406"/>
              <a:chExt cx="316800" cy="688513"/>
            </a:xfrm>
          </p:grpSpPr>
          <p:sp>
            <p:nvSpPr>
              <p:cNvPr id="1504" name="Google Shape;1504;p3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33"/>
            <p:cNvGrpSpPr/>
            <p:nvPr/>
          </p:nvGrpSpPr>
          <p:grpSpPr>
            <a:xfrm>
              <a:off x="604976" y="3406"/>
              <a:ext cx="316800" cy="1036524"/>
              <a:chOff x="604976" y="3406"/>
              <a:chExt cx="316800" cy="1036524"/>
            </a:xfrm>
          </p:grpSpPr>
          <p:sp>
            <p:nvSpPr>
              <p:cNvPr id="1507" name="Google Shape;1507;p3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33"/>
            <p:cNvGrpSpPr/>
            <p:nvPr/>
          </p:nvGrpSpPr>
          <p:grpSpPr>
            <a:xfrm>
              <a:off x="146769" y="3406"/>
              <a:ext cx="316800" cy="1384535"/>
              <a:chOff x="146769" y="3406"/>
              <a:chExt cx="316800" cy="1384535"/>
            </a:xfrm>
          </p:grpSpPr>
          <p:sp>
            <p:nvSpPr>
              <p:cNvPr id="1511" name="Google Shape;1511;p3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5" name="Google Shape;1515;p33"/>
          <p:cNvGrpSpPr/>
          <p:nvPr/>
        </p:nvGrpSpPr>
        <p:grpSpPr>
          <a:xfrm>
            <a:off x="6775084" y="2904008"/>
            <a:ext cx="2186148" cy="2239500"/>
            <a:chOff x="6775084" y="2904008"/>
            <a:chExt cx="2186148" cy="2239500"/>
          </a:xfrm>
        </p:grpSpPr>
        <p:grpSp>
          <p:nvGrpSpPr>
            <p:cNvPr id="1516" name="Google Shape;1516;p33"/>
            <p:cNvGrpSpPr/>
            <p:nvPr/>
          </p:nvGrpSpPr>
          <p:grpSpPr>
            <a:xfrm>
              <a:off x="6775084" y="4253708"/>
              <a:ext cx="409500" cy="889800"/>
              <a:chOff x="6775084" y="4253708"/>
              <a:chExt cx="409500" cy="889800"/>
            </a:xfrm>
          </p:grpSpPr>
          <p:sp>
            <p:nvSpPr>
              <p:cNvPr id="1517" name="Google Shape;1517;p3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3"/>
            <p:cNvGrpSpPr/>
            <p:nvPr/>
          </p:nvGrpSpPr>
          <p:grpSpPr>
            <a:xfrm>
              <a:off x="7367299" y="3804008"/>
              <a:ext cx="409500" cy="1339500"/>
              <a:chOff x="7367299" y="3804008"/>
              <a:chExt cx="409500" cy="1339500"/>
            </a:xfrm>
          </p:grpSpPr>
          <p:sp>
            <p:nvSpPr>
              <p:cNvPr id="1520" name="Google Shape;1520;p3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3"/>
            <p:cNvGrpSpPr/>
            <p:nvPr/>
          </p:nvGrpSpPr>
          <p:grpSpPr>
            <a:xfrm>
              <a:off x="7959516" y="3354008"/>
              <a:ext cx="409500" cy="1789500"/>
              <a:chOff x="7959516" y="3354008"/>
              <a:chExt cx="409500" cy="1789500"/>
            </a:xfrm>
          </p:grpSpPr>
          <p:sp>
            <p:nvSpPr>
              <p:cNvPr id="1524" name="Google Shape;1524;p3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33"/>
            <p:cNvGrpSpPr/>
            <p:nvPr/>
          </p:nvGrpSpPr>
          <p:grpSpPr>
            <a:xfrm>
              <a:off x="8551731" y="2904008"/>
              <a:ext cx="409500" cy="2239500"/>
              <a:chOff x="8551731" y="2904008"/>
              <a:chExt cx="409500" cy="2239500"/>
            </a:xfrm>
          </p:grpSpPr>
          <p:sp>
            <p:nvSpPr>
              <p:cNvPr id="1529" name="Google Shape;1529;p3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4" name="Google Shape;1534;p3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535" name="Google Shape;1535;p3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5"/>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5"/>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5"/>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5"/>
          <p:cNvGrpSpPr/>
          <p:nvPr/>
        </p:nvGrpSpPr>
        <p:grpSpPr>
          <a:xfrm>
            <a:off x="4800605" y="-2897864"/>
            <a:ext cx="8043475" cy="8043475"/>
            <a:chOff x="1241175" y="-1300650"/>
            <a:chExt cx="8043475" cy="8043475"/>
          </a:xfrm>
        </p:grpSpPr>
        <p:sp>
          <p:nvSpPr>
            <p:cNvPr id="133" name="Google Shape;133;p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220727" y="193699"/>
            <a:ext cx="8725138" cy="4796141"/>
            <a:chOff x="220727" y="193699"/>
            <a:chExt cx="8725138" cy="4796141"/>
          </a:xfrm>
        </p:grpSpPr>
        <p:grpSp>
          <p:nvGrpSpPr>
            <p:cNvPr id="141" name="Google Shape;141;p5"/>
            <p:cNvGrpSpPr/>
            <p:nvPr/>
          </p:nvGrpSpPr>
          <p:grpSpPr>
            <a:xfrm>
              <a:off x="551187" y="193699"/>
              <a:ext cx="609540" cy="583574"/>
              <a:chOff x="3105300" y="593625"/>
              <a:chExt cx="256800" cy="245850"/>
            </a:xfrm>
          </p:grpSpPr>
          <p:sp>
            <p:nvSpPr>
              <p:cNvPr id="142" name="Google Shape;142;p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610153" y="4251902"/>
              <a:ext cx="631910" cy="457789"/>
              <a:chOff x="855125" y="679497"/>
              <a:chExt cx="254310" cy="184228"/>
            </a:xfrm>
          </p:grpSpPr>
          <p:sp>
            <p:nvSpPr>
              <p:cNvPr id="147" name="Google Shape;147;p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5"/>
            <p:cNvGrpSpPr/>
            <p:nvPr/>
          </p:nvGrpSpPr>
          <p:grpSpPr>
            <a:xfrm>
              <a:off x="8297559" y="4340559"/>
              <a:ext cx="648306" cy="649281"/>
              <a:chOff x="5022684" y="4300597"/>
              <a:chExt cx="648306" cy="649281"/>
            </a:xfrm>
          </p:grpSpPr>
          <p:sp>
            <p:nvSpPr>
              <p:cNvPr id="151" name="Google Shape;151;p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5"/>
            <p:cNvGrpSpPr/>
            <p:nvPr/>
          </p:nvGrpSpPr>
          <p:grpSpPr>
            <a:xfrm>
              <a:off x="7250460" y="1777966"/>
              <a:ext cx="365869" cy="328105"/>
              <a:chOff x="7194285" y="1228366"/>
              <a:chExt cx="365869" cy="328105"/>
            </a:xfrm>
          </p:grpSpPr>
          <p:sp>
            <p:nvSpPr>
              <p:cNvPr id="156" name="Google Shape;156;p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8566483" y="404987"/>
              <a:ext cx="355724" cy="1888212"/>
              <a:chOff x="124471" y="1153724"/>
              <a:chExt cx="355724" cy="1888212"/>
            </a:xfrm>
          </p:grpSpPr>
          <p:sp>
            <p:nvSpPr>
              <p:cNvPr id="162" name="Google Shape;162;p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5"/>
            <p:cNvGrpSpPr/>
            <p:nvPr/>
          </p:nvGrpSpPr>
          <p:grpSpPr>
            <a:xfrm>
              <a:off x="220727" y="2508884"/>
              <a:ext cx="232368" cy="973684"/>
              <a:chOff x="6656577" y="3252597"/>
              <a:chExt cx="232368" cy="973684"/>
            </a:xfrm>
          </p:grpSpPr>
          <p:sp>
            <p:nvSpPr>
              <p:cNvPr id="168" name="Google Shape;168;p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6"/>
          <p:cNvGrpSpPr/>
          <p:nvPr/>
        </p:nvGrpSpPr>
        <p:grpSpPr>
          <a:xfrm>
            <a:off x="4800605" y="-2897864"/>
            <a:ext cx="8043475" cy="8043475"/>
            <a:chOff x="1241175" y="-1300650"/>
            <a:chExt cx="8043475" cy="8043475"/>
          </a:xfrm>
        </p:grpSpPr>
        <p:sp>
          <p:nvSpPr>
            <p:cNvPr id="183" name="Google Shape;183;p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a:off x="149053" y="4565252"/>
            <a:ext cx="631910" cy="457789"/>
            <a:chOff x="855125" y="679497"/>
            <a:chExt cx="254310" cy="184228"/>
          </a:xfrm>
        </p:grpSpPr>
        <p:sp>
          <p:nvSpPr>
            <p:cNvPr id="191" name="Google Shape;191;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a:off x="8566487" y="4536452"/>
            <a:ext cx="482553" cy="515376"/>
            <a:chOff x="5188437" y="4434502"/>
            <a:chExt cx="482553" cy="515376"/>
          </a:xfrm>
        </p:grpSpPr>
        <p:sp>
          <p:nvSpPr>
            <p:cNvPr id="195" name="Google Shape;195;p6"/>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6"/>
          <p:cNvGrpSpPr/>
          <p:nvPr/>
        </p:nvGrpSpPr>
        <p:grpSpPr>
          <a:xfrm>
            <a:off x="8566483" y="404987"/>
            <a:ext cx="355724" cy="1888212"/>
            <a:chOff x="124471" y="1153724"/>
            <a:chExt cx="355724" cy="1888212"/>
          </a:xfrm>
        </p:grpSpPr>
        <p:sp>
          <p:nvSpPr>
            <p:cNvPr id="199" name="Google Shape;199;p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6"/>
          <p:cNvGrpSpPr/>
          <p:nvPr/>
        </p:nvGrpSpPr>
        <p:grpSpPr>
          <a:xfrm>
            <a:off x="149052" y="264134"/>
            <a:ext cx="232368" cy="973684"/>
            <a:chOff x="6656577" y="3252597"/>
            <a:chExt cx="232368" cy="973684"/>
          </a:xfrm>
        </p:grpSpPr>
        <p:sp>
          <p:nvSpPr>
            <p:cNvPr id="205" name="Google Shape;205;p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6"/>
          <p:cNvGrpSpPr/>
          <p:nvPr/>
        </p:nvGrpSpPr>
        <p:grpSpPr>
          <a:xfrm>
            <a:off x="7173812" y="193699"/>
            <a:ext cx="609540" cy="583574"/>
            <a:chOff x="3105300" y="593625"/>
            <a:chExt cx="256800" cy="245850"/>
          </a:xfrm>
        </p:grpSpPr>
        <p:sp>
          <p:nvSpPr>
            <p:cNvPr id="218" name="Google Shape;218;p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4846105" y="-5016964"/>
            <a:ext cx="8043475" cy="8043475"/>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7"/>
          <p:cNvGrpSpPr/>
          <p:nvPr/>
        </p:nvGrpSpPr>
        <p:grpSpPr>
          <a:xfrm>
            <a:off x="280137" y="93801"/>
            <a:ext cx="8677908" cy="4873927"/>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9"/>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3980486" y="-2089103"/>
            <a:ext cx="8043475" cy="8043475"/>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551187" y="193699"/>
            <a:ext cx="609540" cy="583574"/>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9"/>
          <p:cNvGrpSpPr/>
          <p:nvPr/>
        </p:nvGrpSpPr>
        <p:grpSpPr>
          <a:xfrm>
            <a:off x="3657878" y="4442802"/>
            <a:ext cx="631910" cy="457789"/>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9"/>
          <p:cNvGrpSpPr/>
          <p:nvPr/>
        </p:nvGrpSpPr>
        <p:grpSpPr>
          <a:xfrm>
            <a:off x="8184044" y="317575"/>
            <a:ext cx="498706" cy="477465"/>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8353512" y="4107552"/>
            <a:ext cx="456233" cy="335252"/>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682758" y="1527568"/>
            <a:ext cx="232368" cy="974453"/>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a:off x="4713835" y="193704"/>
            <a:ext cx="518269" cy="328105"/>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9" name="Google Shape;359;p10"/>
          <p:cNvGrpSpPr/>
          <p:nvPr/>
        </p:nvGrpSpPr>
        <p:grpSpPr>
          <a:xfrm>
            <a:off x="301700" y="494646"/>
            <a:ext cx="535664" cy="317725"/>
            <a:chOff x="5182025" y="464396"/>
            <a:chExt cx="535664" cy="317725"/>
          </a:xfrm>
        </p:grpSpPr>
        <p:sp>
          <p:nvSpPr>
            <p:cNvPr id="360" name="Google Shape;360;p10"/>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0"/>
          <p:cNvGrpSpPr/>
          <p:nvPr/>
        </p:nvGrpSpPr>
        <p:grpSpPr>
          <a:xfrm>
            <a:off x="159610" y="2603391"/>
            <a:ext cx="365869" cy="328105"/>
            <a:chOff x="7194285" y="1228366"/>
            <a:chExt cx="365869" cy="328105"/>
          </a:xfrm>
        </p:grpSpPr>
        <p:sp>
          <p:nvSpPr>
            <p:cNvPr id="364" name="Google Shape;364;p1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0"/>
          <p:cNvGrpSpPr/>
          <p:nvPr/>
        </p:nvGrpSpPr>
        <p:grpSpPr>
          <a:xfrm>
            <a:off x="8584171" y="1398312"/>
            <a:ext cx="355724" cy="1888212"/>
            <a:chOff x="124471" y="1153724"/>
            <a:chExt cx="355724" cy="1888212"/>
          </a:xfrm>
        </p:grpSpPr>
        <p:sp>
          <p:nvSpPr>
            <p:cNvPr id="369" name="Google Shape;369;p1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8179187" y="3570224"/>
            <a:ext cx="609540" cy="583574"/>
            <a:chOff x="3105300" y="593625"/>
            <a:chExt cx="256800" cy="245850"/>
          </a:xfrm>
        </p:grpSpPr>
        <p:sp>
          <p:nvSpPr>
            <p:cNvPr id="375" name="Google Shape;375;p1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pic>
        <p:nvPicPr>
          <p:cNvPr id="1540" name="Google Shape;1540;p34"/>
          <p:cNvPicPr preferRelativeResize="0"/>
          <p:nvPr/>
        </p:nvPicPr>
        <p:blipFill>
          <a:blip r:embed="rId3">
            <a:alphaModFix amt="51000"/>
          </a:blip>
          <a:stretch>
            <a:fillRect/>
          </a:stretch>
        </p:blipFill>
        <p:spPr>
          <a:xfrm>
            <a:off x="0" y="0"/>
            <a:ext cx="9144003" cy="5143501"/>
          </a:xfrm>
          <a:prstGeom prst="rect">
            <a:avLst/>
          </a:prstGeom>
          <a:noFill/>
          <a:ln>
            <a:noFill/>
          </a:ln>
        </p:spPr>
      </p:pic>
      <p:sp>
        <p:nvSpPr>
          <p:cNvPr id="1541" name="Google Shape;1541;p34"/>
          <p:cNvSpPr txBox="1"/>
          <p:nvPr/>
        </p:nvSpPr>
        <p:spPr>
          <a:xfrm>
            <a:off x="566975" y="666500"/>
            <a:ext cx="5890500" cy="298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lt2"/>
                </a:solidFill>
                <a:latin typeface="Orbitron"/>
                <a:ea typeface="Orbitron"/>
                <a:cs typeface="Orbitron"/>
                <a:sym typeface="Orbitron"/>
              </a:rPr>
              <a:t>Group 27 -</a:t>
            </a:r>
            <a:r>
              <a:rPr lang="en" sz="5000" b="1">
                <a:solidFill>
                  <a:schemeClr val="dk1"/>
                </a:solidFill>
                <a:latin typeface="Orbitron"/>
                <a:ea typeface="Orbitron"/>
                <a:cs typeface="Orbitron"/>
                <a:sym typeface="Orbitron"/>
              </a:rPr>
              <a:t> Based</a:t>
            </a:r>
            <a:endParaRPr sz="5000" b="1">
              <a:solidFill>
                <a:schemeClr val="dk1"/>
              </a:solidFill>
              <a:latin typeface="Orbitron"/>
              <a:ea typeface="Orbitron"/>
              <a:cs typeface="Orbitron"/>
              <a:sym typeface="Orbitron"/>
            </a:endParaRPr>
          </a:p>
          <a:p>
            <a:pPr marL="0" lvl="0" indent="0" algn="l" rtl="0">
              <a:spcBef>
                <a:spcPts val="0"/>
              </a:spcBef>
              <a:spcAft>
                <a:spcPts val="0"/>
              </a:spcAft>
              <a:buNone/>
            </a:pPr>
            <a:r>
              <a:rPr lang="en" sz="6000" b="1">
                <a:solidFill>
                  <a:schemeClr val="accent1"/>
                </a:solidFill>
                <a:latin typeface="Orbitron"/>
                <a:ea typeface="Orbitron"/>
                <a:cs typeface="Orbitron"/>
                <a:sym typeface="Orbitron"/>
              </a:rPr>
              <a:t>Bitcoin Core</a:t>
            </a:r>
            <a:endParaRPr sz="6000" b="1">
              <a:solidFill>
                <a:schemeClr val="accent1"/>
              </a:solidFill>
              <a:latin typeface="Orbitron"/>
              <a:ea typeface="Orbitron"/>
              <a:cs typeface="Orbitron"/>
              <a:sym typeface="Orbitron"/>
            </a:endParaRPr>
          </a:p>
          <a:p>
            <a:pPr marL="0" lvl="0" indent="0" algn="l" rtl="0">
              <a:spcBef>
                <a:spcPts val="0"/>
              </a:spcBef>
              <a:spcAft>
                <a:spcPts val="0"/>
              </a:spcAft>
              <a:buNone/>
            </a:pPr>
            <a:r>
              <a:rPr lang="en" sz="3200" b="1">
                <a:solidFill>
                  <a:schemeClr val="dk1"/>
                </a:solidFill>
                <a:highlight>
                  <a:schemeClr val="lt2"/>
                </a:highlight>
                <a:latin typeface="Orbitron"/>
                <a:ea typeface="Orbitron"/>
                <a:cs typeface="Orbitron"/>
                <a:sym typeface="Orbitron"/>
              </a:rPr>
              <a:t>Concrete Architecture</a:t>
            </a:r>
            <a:endParaRPr sz="2700" b="1">
              <a:solidFill>
                <a:schemeClr val="dk1"/>
              </a:solidFill>
              <a:highlight>
                <a:schemeClr val="lt2"/>
              </a:highlight>
              <a:latin typeface="Orbitron"/>
              <a:ea typeface="Orbitron"/>
              <a:cs typeface="Orbitron"/>
              <a:sym typeface="Orbitron"/>
            </a:endParaRPr>
          </a:p>
        </p:txBody>
      </p:sp>
      <p:sp>
        <p:nvSpPr>
          <p:cNvPr id="1542" name="Google Shape;1542;p34"/>
          <p:cNvSpPr txBox="1">
            <a:spLocks noGrp="1"/>
          </p:cNvSpPr>
          <p:nvPr>
            <p:ph type="subTitle" idx="1"/>
          </p:nvPr>
        </p:nvSpPr>
        <p:spPr>
          <a:xfrm>
            <a:off x="566975" y="3909875"/>
            <a:ext cx="7357500" cy="40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Cui, David Courtis, Jagrit Rai, John Alajaji ,Logan Cantin, Matthew Vandergrift</a:t>
            </a:r>
            <a:endParaRPr/>
          </a:p>
        </p:txBody>
      </p:sp>
      <p:sp>
        <p:nvSpPr>
          <p:cNvPr id="3" name="TextBox 2">
            <a:extLst>
              <a:ext uri="{FF2B5EF4-FFF2-40B4-BE49-F238E27FC236}">
                <a16:creationId xmlns:a16="http://schemas.microsoft.com/office/drawing/2014/main" id="{B65BCBBA-811B-D98C-30F5-9EBE0E1701D4}"/>
              </a:ext>
            </a:extLst>
          </p:cNvPr>
          <p:cNvSpPr txBox="1"/>
          <p:nvPr/>
        </p:nvSpPr>
        <p:spPr>
          <a:xfrm>
            <a:off x="566975" y="4477000"/>
            <a:ext cx="6028660" cy="307777"/>
          </a:xfrm>
          <a:prstGeom prst="rect">
            <a:avLst/>
          </a:prstGeom>
          <a:noFill/>
        </p:spPr>
        <p:txBody>
          <a:bodyPr wrap="square">
            <a:spAutoFit/>
          </a:bodyPr>
          <a:lstStyle/>
          <a:p>
            <a:r>
              <a:rPr lang="en-CA" dirty="0">
                <a:solidFill>
                  <a:schemeClr val="tx1"/>
                </a:solidFill>
              </a:rPr>
              <a:t>https://youtu.be/55YOnoDALWM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43"/>
          <p:cNvSpPr txBox="1">
            <a:spLocks noGrp="1"/>
          </p:cNvSpPr>
          <p:nvPr>
            <p:ph type="body" idx="1"/>
          </p:nvPr>
        </p:nvSpPr>
        <p:spPr>
          <a:xfrm>
            <a:off x="493650" y="1395888"/>
            <a:ext cx="4158300" cy="2351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accent1"/>
                </a:solidFill>
              </a:rPr>
              <a:t>Updated Components</a:t>
            </a:r>
            <a:r>
              <a:rPr lang="en" sz="1600"/>
              <a:t> based on feedback from last assignment, and from based on the process of brining conceptual into line with concrete.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chemeClr val="accent1"/>
                </a:solidFill>
              </a:rPr>
              <a:t>Updated Dependencies </a:t>
            </a:r>
            <a:r>
              <a:rPr lang="en" sz="1600"/>
              <a:t>based on a greater understanding of the overall system, achieved via reflexion analysis</a:t>
            </a:r>
            <a:endParaRPr sz="1600"/>
          </a:p>
        </p:txBody>
      </p:sp>
      <p:sp>
        <p:nvSpPr>
          <p:cNvPr id="1644" name="Google Shape;1644;p43"/>
          <p:cNvSpPr txBox="1"/>
          <p:nvPr/>
        </p:nvSpPr>
        <p:spPr>
          <a:xfrm>
            <a:off x="5870075" y="4686400"/>
            <a:ext cx="2232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Nunito"/>
                <a:ea typeface="Nunito"/>
                <a:cs typeface="Nunito"/>
                <a:sym typeface="Nunito"/>
              </a:rPr>
              <a:t>Architecture of a given node</a:t>
            </a:r>
            <a:endParaRPr sz="1200">
              <a:solidFill>
                <a:schemeClr val="lt1"/>
              </a:solidFill>
              <a:latin typeface="Nunito"/>
              <a:ea typeface="Nunito"/>
              <a:cs typeface="Nunito"/>
              <a:sym typeface="Nunito"/>
            </a:endParaRPr>
          </a:p>
        </p:txBody>
      </p:sp>
      <p:pic>
        <p:nvPicPr>
          <p:cNvPr id="1645" name="Google Shape;1645;p43"/>
          <p:cNvPicPr preferRelativeResize="0"/>
          <p:nvPr/>
        </p:nvPicPr>
        <p:blipFill>
          <a:blip r:embed="rId3">
            <a:alphaModFix/>
          </a:blip>
          <a:stretch>
            <a:fillRect/>
          </a:stretch>
        </p:blipFill>
        <p:spPr>
          <a:xfrm>
            <a:off x="5103425" y="118275"/>
            <a:ext cx="3039150" cy="4906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44"/>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Updated Components</a:t>
            </a:r>
            <a:endParaRPr sz="5000"/>
          </a:p>
        </p:txBody>
      </p:sp>
      <p:sp>
        <p:nvSpPr>
          <p:cNvPr id="1652" name="Google Shape;1652;p44"/>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653" name="Google Shape;1653;p44"/>
          <p:cNvGrpSpPr/>
          <p:nvPr/>
        </p:nvGrpSpPr>
        <p:grpSpPr>
          <a:xfrm>
            <a:off x="2413848" y="4100179"/>
            <a:ext cx="518269" cy="328105"/>
            <a:chOff x="783960" y="4261704"/>
            <a:chExt cx="518269" cy="328105"/>
          </a:xfrm>
        </p:grpSpPr>
        <p:sp>
          <p:nvSpPr>
            <p:cNvPr id="1654" name="Google Shape;1654;p4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44"/>
            <p:cNvGrpSpPr/>
            <p:nvPr/>
          </p:nvGrpSpPr>
          <p:grpSpPr>
            <a:xfrm>
              <a:off x="783960" y="4261704"/>
              <a:ext cx="518269" cy="328105"/>
              <a:chOff x="783960" y="4261704"/>
              <a:chExt cx="518269" cy="328105"/>
            </a:xfrm>
          </p:grpSpPr>
          <p:sp>
            <p:nvSpPr>
              <p:cNvPr id="1656" name="Google Shape;1656;p4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0" name="Google Shape;1660;p44"/>
          <p:cNvGrpSpPr/>
          <p:nvPr/>
        </p:nvGrpSpPr>
        <p:grpSpPr>
          <a:xfrm>
            <a:off x="1277287" y="232724"/>
            <a:ext cx="609540" cy="583574"/>
            <a:chOff x="3105300" y="593625"/>
            <a:chExt cx="256800" cy="245850"/>
          </a:xfrm>
        </p:grpSpPr>
        <p:sp>
          <p:nvSpPr>
            <p:cNvPr id="1661" name="Google Shape;1661;p4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5"/>
          <p:cNvGrpSpPr/>
          <p:nvPr/>
        </p:nvGrpSpPr>
        <p:grpSpPr>
          <a:xfrm>
            <a:off x="1137698" y="1550076"/>
            <a:ext cx="787211" cy="753302"/>
            <a:chOff x="1317586" y="1856572"/>
            <a:chExt cx="749797" cy="717499"/>
          </a:xfrm>
        </p:grpSpPr>
        <p:sp>
          <p:nvSpPr>
            <p:cNvPr id="1670" name="Google Shape;1670;p4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45"/>
          <p:cNvGrpSpPr/>
          <p:nvPr/>
        </p:nvGrpSpPr>
        <p:grpSpPr>
          <a:xfrm>
            <a:off x="2747801" y="1506839"/>
            <a:ext cx="787211" cy="753302"/>
            <a:chOff x="1317586" y="1856572"/>
            <a:chExt cx="749797" cy="717499"/>
          </a:xfrm>
        </p:grpSpPr>
        <p:sp>
          <p:nvSpPr>
            <p:cNvPr id="1673" name="Google Shape;1673;p4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45"/>
          <p:cNvSpPr txBox="1"/>
          <p:nvPr/>
        </p:nvSpPr>
        <p:spPr>
          <a:xfrm>
            <a:off x="720000" y="539400"/>
            <a:ext cx="77040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dk1"/>
                </a:solidFill>
                <a:latin typeface="Orbitron"/>
                <a:ea typeface="Orbitron"/>
                <a:cs typeface="Orbitron"/>
                <a:sym typeface="Orbitron"/>
              </a:rPr>
              <a:t>Modified Components/ Dependencies</a:t>
            </a:r>
            <a:endParaRPr sz="3200" b="1">
              <a:solidFill>
                <a:schemeClr val="dk1"/>
              </a:solidFill>
              <a:latin typeface="Orbitron"/>
              <a:ea typeface="Orbitron"/>
              <a:cs typeface="Orbitron"/>
              <a:sym typeface="Orbitron"/>
            </a:endParaRPr>
          </a:p>
        </p:txBody>
      </p:sp>
      <p:sp>
        <p:nvSpPr>
          <p:cNvPr id="1676" name="Google Shape;1676;p45"/>
          <p:cNvSpPr txBox="1"/>
          <p:nvPr/>
        </p:nvSpPr>
        <p:spPr>
          <a:xfrm>
            <a:off x="859750" y="2436825"/>
            <a:ext cx="14169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API-RPC	</a:t>
            </a:r>
            <a:endParaRPr sz="1500" b="1">
              <a:solidFill>
                <a:srgbClr val="92F7FF"/>
              </a:solidFill>
              <a:latin typeface="Orbitron"/>
              <a:ea typeface="Orbitron"/>
              <a:cs typeface="Orbitron"/>
              <a:sym typeface="Orbitron"/>
            </a:endParaRPr>
          </a:p>
        </p:txBody>
      </p:sp>
      <p:cxnSp>
        <p:nvCxnSpPr>
          <p:cNvPr id="1677" name="Google Shape;1677;p45"/>
          <p:cNvCxnSpPr/>
          <p:nvPr/>
        </p:nvCxnSpPr>
        <p:spPr>
          <a:xfrm>
            <a:off x="1584300" y="2300500"/>
            <a:ext cx="0" cy="351900"/>
          </a:xfrm>
          <a:prstGeom prst="straightConnector1">
            <a:avLst/>
          </a:prstGeom>
          <a:noFill/>
          <a:ln w="19050" cap="flat" cmpd="sng">
            <a:solidFill>
              <a:srgbClr val="FFFFFF"/>
            </a:solidFill>
            <a:prstDash val="solid"/>
            <a:round/>
            <a:headEnd type="none" w="med" len="med"/>
            <a:tailEnd type="oval" w="med" len="med"/>
          </a:ln>
        </p:spPr>
      </p:cxnSp>
      <p:cxnSp>
        <p:nvCxnSpPr>
          <p:cNvPr id="1678" name="Google Shape;1678;p45"/>
          <p:cNvCxnSpPr/>
          <p:nvPr/>
        </p:nvCxnSpPr>
        <p:spPr>
          <a:xfrm>
            <a:off x="3156922" y="2260141"/>
            <a:ext cx="0" cy="351900"/>
          </a:xfrm>
          <a:prstGeom prst="straightConnector1">
            <a:avLst/>
          </a:prstGeom>
          <a:noFill/>
          <a:ln w="19050" cap="flat" cmpd="sng">
            <a:solidFill>
              <a:srgbClr val="FFFFFF"/>
            </a:solidFill>
            <a:prstDash val="solid"/>
            <a:round/>
            <a:headEnd type="none" w="med" len="med"/>
            <a:tailEnd type="oval" w="med" len="med"/>
          </a:ln>
        </p:spPr>
      </p:cxnSp>
      <p:sp>
        <p:nvSpPr>
          <p:cNvPr id="1679" name="Google Shape;1679;p45"/>
          <p:cNvSpPr txBox="1"/>
          <p:nvPr/>
        </p:nvSpPr>
        <p:spPr>
          <a:xfrm>
            <a:off x="2190188" y="2396613"/>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Storage Engine</a:t>
            </a:r>
            <a:endParaRPr sz="1500" b="1">
              <a:solidFill>
                <a:srgbClr val="92F7FF"/>
              </a:solidFill>
              <a:latin typeface="Orbitron"/>
              <a:ea typeface="Orbitron"/>
              <a:cs typeface="Orbitron"/>
              <a:sym typeface="Orbitron"/>
            </a:endParaRPr>
          </a:p>
        </p:txBody>
      </p:sp>
      <p:grpSp>
        <p:nvGrpSpPr>
          <p:cNvPr id="1680" name="Google Shape;1680;p45"/>
          <p:cNvGrpSpPr/>
          <p:nvPr/>
        </p:nvGrpSpPr>
        <p:grpSpPr>
          <a:xfrm>
            <a:off x="450626" y="3248489"/>
            <a:ext cx="787211" cy="753302"/>
            <a:chOff x="1317586" y="1856572"/>
            <a:chExt cx="749797" cy="717499"/>
          </a:xfrm>
        </p:grpSpPr>
        <p:sp>
          <p:nvSpPr>
            <p:cNvPr id="1681" name="Google Shape;1681;p4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83" name="Google Shape;1683;p45"/>
          <p:cNvCxnSpPr/>
          <p:nvPr/>
        </p:nvCxnSpPr>
        <p:spPr>
          <a:xfrm>
            <a:off x="859747" y="4001791"/>
            <a:ext cx="0" cy="351900"/>
          </a:xfrm>
          <a:prstGeom prst="straightConnector1">
            <a:avLst/>
          </a:prstGeom>
          <a:noFill/>
          <a:ln w="19050" cap="flat" cmpd="sng">
            <a:solidFill>
              <a:srgbClr val="FFFFFF"/>
            </a:solidFill>
            <a:prstDash val="solid"/>
            <a:round/>
            <a:headEnd type="none" w="med" len="med"/>
            <a:tailEnd type="oval" w="med" len="med"/>
          </a:ln>
        </p:spPr>
      </p:cxnSp>
      <p:sp>
        <p:nvSpPr>
          <p:cNvPr id="1684" name="Google Shape;1684;p45"/>
          <p:cNvSpPr txBox="1"/>
          <p:nvPr/>
        </p:nvSpPr>
        <p:spPr>
          <a:xfrm>
            <a:off x="-106987" y="4137038"/>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UI </a:t>
            </a:r>
            <a:endParaRPr sz="1500" b="1">
              <a:solidFill>
                <a:srgbClr val="92F7FF"/>
              </a:solidFill>
              <a:latin typeface="Orbitron"/>
              <a:ea typeface="Orbitron"/>
              <a:cs typeface="Orbitron"/>
              <a:sym typeface="Orbitron"/>
            </a:endParaRPr>
          </a:p>
        </p:txBody>
      </p:sp>
      <p:grpSp>
        <p:nvGrpSpPr>
          <p:cNvPr id="1685" name="Google Shape;1685;p45"/>
          <p:cNvGrpSpPr/>
          <p:nvPr/>
        </p:nvGrpSpPr>
        <p:grpSpPr>
          <a:xfrm>
            <a:off x="1957939" y="3251514"/>
            <a:ext cx="787211" cy="753302"/>
            <a:chOff x="1317586" y="1856572"/>
            <a:chExt cx="749797" cy="717499"/>
          </a:xfrm>
        </p:grpSpPr>
        <p:sp>
          <p:nvSpPr>
            <p:cNvPr id="1686" name="Google Shape;1686;p4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88" name="Google Shape;1688;p45"/>
          <p:cNvCxnSpPr/>
          <p:nvPr/>
        </p:nvCxnSpPr>
        <p:spPr>
          <a:xfrm>
            <a:off x="2367060" y="4004816"/>
            <a:ext cx="0" cy="351900"/>
          </a:xfrm>
          <a:prstGeom prst="straightConnector1">
            <a:avLst/>
          </a:prstGeom>
          <a:noFill/>
          <a:ln w="19050" cap="flat" cmpd="sng">
            <a:solidFill>
              <a:srgbClr val="FFFFFF"/>
            </a:solidFill>
            <a:prstDash val="solid"/>
            <a:round/>
            <a:headEnd type="none" w="med" len="med"/>
            <a:tailEnd type="oval" w="med" len="med"/>
          </a:ln>
        </p:spPr>
      </p:cxnSp>
      <p:sp>
        <p:nvSpPr>
          <p:cNvPr id="1689" name="Google Shape;1689;p45"/>
          <p:cNvSpPr txBox="1"/>
          <p:nvPr/>
        </p:nvSpPr>
        <p:spPr>
          <a:xfrm>
            <a:off x="1400325" y="4140063"/>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Wallet</a:t>
            </a:r>
            <a:endParaRPr sz="1500" b="1">
              <a:solidFill>
                <a:srgbClr val="92F7FF"/>
              </a:solidFill>
              <a:latin typeface="Orbitron"/>
              <a:ea typeface="Orbitron"/>
              <a:cs typeface="Orbitron"/>
              <a:sym typeface="Orbitron"/>
            </a:endParaRPr>
          </a:p>
        </p:txBody>
      </p:sp>
      <p:grpSp>
        <p:nvGrpSpPr>
          <p:cNvPr id="1690" name="Google Shape;1690;p45"/>
          <p:cNvGrpSpPr/>
          <p:nvPr/>
        </p:nvGrpSpPr>
        <p:grpSpPr>
          <a:xfrm>
            <a:off x="3585214" y="3251514"/>
            <a:ext cx="787211" cy="753302"/>
            <a:chOff x="1317586" y="1856572"/>
            <a:chExt cx="749797" cy="717499"/>
          </a:xfrm>
        </p:grpSpPr>
        <p:sp>
          <p:nvSpPr>
            <p:cNvPr id="1691" name="Google Shape;1691;p45"/>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5"/>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3" name="Google Shape;1693;p45"/>
          <p:cNvCxnSpPr/>
          <p:nvPr/>
        </p:nvCxnSpPr>
        <p:spPr>
          <a:xfrm>
            <a:off x="3994335" y="4004816"/>
            <a:ext cx="0" cy="351900"/>
          </a:xfrm>
          <a:prstGeom prst="straightConnector1">
            <a:avLst/>
          </a:prstGeom>
          <a:noFill/>
          <a:ln w="19050" cap="flat" cmpd="sng">
            <a:solidFill>
              <a:srgbClr val="FFFFFF"/>
            </a:solidFill>
            <a:prstDash val="solid"/>
            <a:round/>
            <a:headEnd type="none" w="med" len="med"/>
            <a:tailEnd type="oval" w="med" len="med"/>
          </a:ln>
        </p:spPr>
      </p:cxnSp>
      <p:sp>
        <p:nvSpPr>
          <p:cNvPr id="1694" name="Google Shape;1694;p45"/>
          <p:cNvSpPr txBox="1"/>
          <p:nvPr/>
        </p:nvSpPr>
        <p:spPr>
          <a:xfrm>
            <a:off x="3025938" y="4264063"/>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Validation Engine</a:t>
            </a:r>
            <a:endParaRPr sz="1500" b="1">
              <a:solidFill>
                <a:srgbClr val="92F7FF"/>
              </a:solidFill>
              <a:latin typeface="Orbitron"/>
              <a:ea typeface="Orbitron"/>
              <a:cs typeface="Orbitron"/>
              <a:sym typeface="Orbitron"/>
            </a:endParaRPr>
          </a:p>
        </p:txBody>
      </p:sp>
      <p:sp>
        <p:nvSpPr>
          <p:cNvPr id="1695" name="Google Shape;1695;p45"/>
          <p:cNvSpPr/>
          <p:nvPr/>
        </p:nvSpPr>
        <p:spPr>
          <a:xfrm>
            <a:off x="6068227" y="2180650"/>
            <a:ext cx="1602900" cy="811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5"/>
          <p:cNvSpPr/>
          <p:nvPr/>
        </p:nvSpPr>
        <p:spPr>
          <a:xfrm flipH="1">
            <a:off x="6068214" y="2378625"/>
            <a:ext cx="1602900" cy="8115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5"/>
          <p:cNvSpPr txBox="1"/>
          <p:nvPr/>
        </p:nvSpPr>
        <p:spPr>
          <a:xfrm>
            <a:off x="4648427" y="2396812"/>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Block</a:t>
            </a:r>
            <a:endParaRPr sz="1500" b="1">
              <a:solidFill>
                <a:srgbClr val="92F7FF"/>
              </a:solidFill>
              <a:latin typeface="Orbitron"/>
              <a:ea typeface="Orbitron"/>
              <a:cs typeface="Orbitron"/>
              <a:sym typeface="Orbitron"/>
            </a:endParaRPr>
          </a:p>
        </p:txBody>
      </p:sp>
      <p:sp>
        <p:nvSpPr>
          <p:cNvPr id="1698" name="Google Shape;1698;p45"/>
          <p:cNvSpPr txBox="1"/>
          <p:nvPr/>
        </p:nvSpPr>
        <p:spPr>
          <a:xfrm>
            <a:off x="7066902" y="2107075"/>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P2P </a:t>
            </a:r>
            <a:endParaRPr sz="1500" b="1">
              <a:solidFill>
                <a:srgbClr val="92F7FF"/>
              </a:solidFill>
              <a:latin typeface="Orbitron"/>
              <a:ea typeface="Orbitron"/>
              <a:cs typeface="Orbitron"/>
              <a:sym typeface="Orbitron"/>
            </a:endParaRPr>
          </a:p>
        </p:txBody>
      </p:sp>
      <p:sp>
        <p:nvSpPr>
          <p:cNvPr id="1699" name="Google Shape;1699;p45"/>
          <p:cNvSpPr txBox="1"/>
          <p:nvPr/>
        </p:nvSpPr>
        <p:spPr>
          <a:xfrm>
            <a:off x="4502677" y="2065350"/>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API-RPC</a:t>
            </a:r>
            <a:endParaRPr sz="1500" b="1">
              <a:solidFill>
                <a:srgbClr val="92F7FF"/>
              </a:solidFill>
              <a:latin typeface="Orbitron"/>
              <a:ea typeface="Orbitron"/>
              <a:cs typeface="Orbitron"/>
              <a:sym typeface="Orbitron"/>
            </a:endParaRPr>
          </a:p>
        </p:txBody>
      </p:sp>
      <p:sp>
        <p:nvSpPr>
          <p:cNvPr id="1700" name="Google Shape;1700;p45"/>
          <p:cNvSpPr txBox="1"/>
          <p:nvPr/>
        </p:nvSpPr>
        <p:spPr>
          <a:xfrm>
            <a:off x="7376302" y="2475375"/>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Validation</a:t>
            </a:r>
            <a:endParaRPr sz="1500" b="1">
              <a:solidFill>
                <a:srgbClr val="92F7FF"/>
              </a:solidFill>
              <a:latin typeface="Orbitron"/>
              <a:ea typeface="Orbitron"/>
              <a:cs typeface="Orbitron"/>
              <a:sym typeface="Orbitron"/>
            </a:endParaRPr>
          </a:p>
        </p:txBody>
      </p:sp>
      <p:sp>
        <p:nvSpPr>
          <p:cNvPr id="1701" name="Google Shape;1701;p45"/>
          <p:cNvSpPr txBox="1"/>
          <p:nvPr/>
        </p:nvSpPr>
        <p:spPr>
          <a:xfrm>
            <a:off x="4535927" y="2552112"/>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Storage</a:t>
            </a:r>
            <a:endParaRPr sz="1500" b="1">
              <a:solidFill>
                <a:srgbClr val="92F7FF"/>
              </a:solidFill>
              <a:latin typeface="Orbitron"/>
              <a:ea typeface="Orbitron"/>
              <a:cs typeface="Orbitron"/>
              <a:sym typeface="Orbitron"/>
            </a:endParaRPr>
          </a:p>
        </p:txBody>
      </p:sp>
      <p:sp>
        <p:nvSpPr>
          <p:cNvPr id="1702" name="Google Shape;1702;p45"/>
          <p:cNvSpPr txBox="1"/>
          <p:nvPr/>
        </p:nvSpPr>
        <p:spPr>
          <a:xfrm>
            <a:off x="7173427" y="2295137"/>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Mining </a:t>
            </a:r>
            <a:endParaRPr sz="1500" b="1">
              <a:solidFill>
                <a:srgbClr val="92F7FF"/>
              </a:solidFill>
              <a:latin typeface="Orbitron"/>
              <a:ea typeface="Orbitron"/>
              <a:cs typeface="Orbitron"/>
              <a:sym typeface="Orbitron"/>
            </a:endParaRPr>
          </a:p>
        </p:txBody>
      </p:sp>
      <p:sp>
        <p:nvSpPr>
          <p:cNvPr id="1703" name="Google Shape;1703;p45"/>
          <p:cNvSpPr txBox="1"/>
          <p:nvPr/>
        </p:nvSpPr>
        <p:spPr>
          <a:xfrm>
            <a:off x="4316902" y="2235662"/>
            <a:ext cx="1901400" cy="7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92F7FF"/>
                </a:solidFill>
                <a:latin typeface="Orbitron"/>
                <a:ea typeface="Orbitron"/>
                <a:cs typeface="Orbitron"/>
                <a:sym typeface="Orbitron"/>
              </a:rPr>
              <a:t>Transaction </a:t>
            </a:r>
            <a:endParaRPr sz="1500" b="1">
              <a:solidFill>
                <a:srgbClr val="92F7FF"/>
              </a:solidFill>
              <a:latin typeface="Orbitron"/>
              <a:ea typeface="Orbitron"/>
              <a:cs typeface="Orbitron"/>
              <a:sym typeface="Orbitro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4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rPr>
              <a:t>Validation Engine</a:t>
            </a:r>
            <a:endParaRPr>
              <a:solidFill>
                <a:schemeClr val="accent1"/>
              </a:solidFill>
            </a:endParaRPr>
          </a:p>
        </p:txBody>
      </p:sp>
      <p:sp>
        <p:nvSpPr>
          <p:cNvPr id="1710" name="Google Shape;1710;p46"/>
          <p:cNvSpPr txBox="1">
            <a:spLocks noGrp="1"/>
          </p:cNvSpPr>
          <p:nvPr>
            <p:ph type="body" idx="1"/>
          </p:nvPr>
        </p:nvSpPr>
        <p:spPr>
          <a:xfrm>
            <a:off x="1303800" y="1474925"/>
            <a:ext cx="7030500" cy="3056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Ensures the consistency and correctness of the data being handled in the system.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Narrower responsibilities, shifted some responsibilities to the peer to peer interface.</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 Current Responsibilities</a:t>
            </a:r>
            <a:endParaRPr sz="1500"/>
          </a:p>
          <a:p>
            <a:pPr marL="914400" lvl="1" indent="-323850" algn="l" rtl="0">
              <a:spcBef>
                <a:spcPts val="0"/>
              </a:spcBef>
              <a:spcAft>
                <a:spcPts val="0"/>
              </a:spcAft>
              <a:buSzPts val="1500"/>
              <a:buChar char="○"/>
            </a:pPr>
            <a:r>
              <a:rPr lang="en" sz="1500"/>
              <a:t>Ensuring Validity of a block</a:t>
            </a:r>
            <a:endParaRPr sz="1500"/>
          </a:p>
          <a:p>
            <a:pPr marL="914400" lvl="1" indent="-323850" algn="l" rtl="0">
              <a:spcBef>
                <a:spcPts val="0"/>
              </a:spcBef>
              <a:spcAft>
                <a:spcPts val="0"/>
              </a:spcAft>
              <a:buSzPts val="1500"/>
              <a:buChar char="○"/>
            </a:pPr>
            <a:r>
              <a:rPr lang="en" sz="1500"/>
              <a:t>Ensuring validity of a transaction. </a:t>
            </a:r>
            <a:endParaRPr sz="1500"/>
          </a:p>
          <a:p>
            <a:pPr marL="457200" lvl="0" indent="0" algn="l" rtl="0">
              <a:spcBef>
                <a:spcPts val="0"/>
              </a:spcBef>
              <a:spcAft>
                <a:spcPts val="0"/>
              </a:spcAft>
              <a:buNone/>
            </a:pP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47"/>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Storage Engine</a:t>
            </a:r>
            <a:endParaRPr>
              <a:solidFill>
                <a:schemeClr val="accent1"/>
              </a:solidFill>
            </a:endParaRPr>
          </a:p>
        </p:txBody>
      </p:sp>
      <p:sp>
        <p:nvSpPr>
          <p:cNvPr id="1717" name="Google Shape;1717;p47"/>
          <p:cNvSpPr txBox="1">
            <a:spLocks noGrp="1"/>
          </p:cNvSpPr>
          <p:nvPr>
            <p:ph type="body" idx="1"/>
          </p:nvPr>
        </p:nvSpPr>
        <p:spPr>
          <a:xfrm>
            <a:off x="1380000" y="1474925"/>
            <a:ext cx="7030500" cy="305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Responsible for managing the storage and retrieval of all data related to the bitcoin network. </a:t>
            </a:r>
            <a:endParaRPr sz="1600"/>
          </a:p>
          <a:p>
            <a:pPr marL="914400" lvl="1" indent="-330200" algn="l" rtl="0">
              <a:spcBef>
                <a:spcPts val="0"/>
              </a:spcBef>
              <a:spcAft>
                <a:spcPts val="0"/>
              </a:spcAft>
              <a:buSzPts val="1600"/>
              <a:buChar char="○"/>
            </a:pPr>
            <a:r>
              <a:rPr lang="en" sz="1600"/>
              <a:t>Contains databases for transactions, blocks, merkle trees/roots, and other network data. </a:t>
            </a:r>
            <a:endParaRPr sz="1600"/>
          </a:p>
          <a:p>
            <a:pPr marL="457200" lvl="0" indent="-330200" algn="l" rtl="0">
              <a:spcBef>
                <a:spcPts val="0"/>
              </a:spcBef>
              <a:spcAft>
                <a:spcPts val="0"/>
              </a:spcAft>
              <a:buSzPts val="1600"/>
              <a:buChar char="●"/>
            </a:pPr>
            <a:r>
              <a:rPr lang="en" sz="1600"/>
              <a:t>Similar, although modified, to the blockchain component in our previous conceptual architecture.  </a:t>
            </a:r>
            <a:endParaRPr sz="1600"/>
          </a:p>
        </p:txBody>
      </p:sp>
      <p:pic>
        <p:nvPicPr>
          <p:cNvPr id="1718" name="Google Shape;1718;p47"/>
          <p:cNvPicPr preferRelativeResize="0"/>
          <p:nvPr/>
        </p:nvPicPr>
        <p:blipFill>
          <a:blip r:embed="rId3">
            <a:alphaModFix/>
          </a:blip>
          <a:stretch>
            <a:fillRect/>
          </a:stretch>
        </p:blipFill>
        <p:spPr>
          <a:xfrm>
            <a:off x="159275" y="1677471"/>
            <a:ext cx="1290250" cy="248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48"/>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rPr>
              <a:t>API-RPC</a:t>
            </a:r>
            <a:endParaRPr>
              <a:solidFill>
                <a:schemeClr val="accent1"/>
              </a:solidFill>
            </a:endParaRPr>
          </a:p>
        </p:txBody>
      </p:sp>
      <p:sp>
        <p:nvSpPr>
          <p:cNvPr id="1725" name="Google Shape;1725;p48"/>
          <p:cNvSpPr txBox="1">
            <a:spLocks noGrp="1"/>
          </p:cNvSpPr>
          <p:nvPr>
            <p:ph type="body" idx="1"/>
          </p:nvPr>
        </p:nvSpPr>
        <p:spPr>
          <a:xfrm>
            <a:off x="1303800" y="1474925"/>
            <a:ext cx="7030500" cy="3402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New component not found in previous architecture, which was recommended by TAs.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Application Programming Interface-Remote Procedure Call.</a:t>
            </a:r>
            <a:endParaRPr sz="1500"/>
          </a:p>
          <a:p>
            <a:pPr marL="457200" lvl="0" indent="0" algn="l" rtl="0">
              <a:spcBef>
                <a:spcPts val="0"/>
              </a:spcBef>
              <a:spcAft>
                <a:spcPts val="0"/>
              </a:spcAft>
              <a:buNone/>
            </a:pPr>
            <a:r>
              <a:rPr lang="en" sz="1500"/>
              <a:t> </a:t>
            </a:r>
            <a:endParaRPr sz="1500"/>
          </a:p>
          <a:p>
            <a:pPr marL="457200" lvl="0" indent="-323850" algn="l" rtl="0">
              <a:spcBef>
                <a:spcPts val="0"/>
              </a:spcBef>
              <a:spcAft>
                <a:spcPts val="0"/>
              </a:spcAft>
              <a:buSzPts val="1500"/>
              <a:buChar char="●"/>
            </a:pPr>
            <a:r>
              <a:rPr lang="en" sz="1500"/>
              <a:t>Allows developers to interact with the system, in a more advanced fashion than simple end users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Also provides functionality to the node, hence used by certain subsystems</a:t>
            </a:r>
            <a:endParaRPr sz="1500"/>
          </a:p>
          <a:p>
            <a:pPr marL="914400" lvl="1" indent="-323850" algn="l" rtl="0">
              <a:spcBef>
                <a:spcPts val="0"/>
              </a:spcBef>
              <a:spcAft>
                <a:spcPts val="0"/>
              </a:spcAft>
              <a:buSzPts val="1500"/>
              <a:buChar char="○"/>
            </a:pPr>
            <a:r>
              <a:rPr lang="en" sz="1500"/>
              <a:t>E.g Mining </a:t>
            </a:r>
            <a:endParaRPr sz="1500"/>
          </a:p>
          <a:p>
            <a:pPr marL="0" lvl="0" indent="0" algn="l" rtl="0">
              <a:spcBef>
                <a:spcPts val="0"/>
              </a:spcBef>
              <a:spcAft>
                <a:spcPts val="0"/>
              </a:spcAft>
              <a:buNone/>
            </a:pPr>
            <a:endParaRPr sz="1500"/>
          </a:p>
          <a:p>
            <a:pPr marL="457200" lvl="0" indent="0" algn="l" rtl="0">
              <a:spcBef>
                <a:spcPts val="0"/>
              </a:spcBef>
              <a:spcAft>
                <a:spcPts val="0"/>
              </a:spcAft>
              <a:buNone/>
            </a:pPr>
            <a:endParaRPr sz="1500"/>
          </a:p>
          <a:p>
            <a:pPr marL="457200" lvl="0" indent="0" algn="l" rtl="0">
              <a:spcBef>
                <a:spcPts val="0"/>
              </a:spcBef>
              <a:spcAft>
                <a:spcPts val="0"/>
              </a:spcAft>
              <a:buNone/>
            </a:pP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pic>
        <p:nvPicPr>
          <p:cNvPr id="1731" name="Google Shape;1731;p49"/>
          <p:cNvPicPr preferRelativeResize="0"/>
          <p:nvPr/>
        </p:nvPicPr>
        <p:blipFill rotWithShape="1">
          <a:blip r:embed="rId3">
            <a:alphaModFix/>
          </a:blip>
          <a:srcRect r="39202"/>
          <a:stretch/>
        </p:blipFill>
        <p:spPr>
          <a:xfrm>
            <a:off x="1563550" y="2984688"/>
            <a:ext cx="3159049" cy="2005800"/>
          </a:xfrm>
          <a:prstGeom prst="rect">
            <a:avLst/>
          </a:prstGeom>
          <a:noFill/>
          <a:ln>
            <a:noFill/>
          </a:ln>
        </p:spPr>
      </p:pic>
      <p:sp>
        <p:nvSpPr>
          <p:cNvPr id="1732" name="Google Shape;1732;p4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rPr>
              <a:t>Wallet</a:t>
            </a:r>
            <a:endParaRPr>
              <a:solidFill>
                <a:schemeClr val="accent1"/>
              </a:solidFill>
            </a:endParaRPr>
          </a:p>
        </p:txBody>
      </p:sp>
      <p:sp>
        <p:nvSpPr>
          <p:cNvPr id="1733" name="Google Shape;1733;p49"/>
          <p:cNvSpPr txBox="1">
            <a:spLocks noGrp="1"/>
          </p:cNvSpPr>
          <p:nvPr>
            <p:ph type="body" idx="1"/>
          </p:nvPr>
        </p:nvSpPr>
        <p:spPr>
          <a:xfrm>
            <a:off x="1303800" y="1170125"/>
            <a:ext cx="7030500" cy="305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Used to be wallet program and file merged into one</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Contains keys used to sign transactions</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Interacts with the storage engine which is expected </a:t>
            </a:r>
            <a:endParaRPr sz="1600"/>
          </a:p>
          <a:p>
            <a:pPr marL="0" lvl="0" indent="0" algn="l" rtl="0">
              <a:spcBef>
                <a:spcPts val="0"/>
              </a:spcBef>
              <a:spcAft>
                <a:spcPts val="0"/>
              </a:spcAft>
              <a:buNone/>
            </a:pPr>
            <a:endParaRPr sz="1600"/>
          </a:p>
          <a:p>
            <a:pPr marL="457200" lvl="0" indent="0" algn="l" rtl="0">
              <a:spcBef>
                <a:spcPts val="0"/>
              </a:spcBef>
              <a:spcAft>
                <a:spcPts val="0"/>
              </a:spcAft>
              <a:buNone/>
            </a:pPr>
            <a:endParaRPr sz="1600"/>
          </a:p>
          <a:p>
            <a:pPr marL="457200" lvl="0" indent="0" algn="l" rtl="0">
              <a:spcBef>
                <a:spcPts val="0"/>
              </a:spcBef>
              <a:spcAft>
                <a:spcPts val="0"/>
              </a:spcAft>
              <a:buNone/>
            </a:pPr>
            <a:endParaRPr sz="1600"/>
          </a:p>
          <a:p>
            <a:pPr marL="0" lvl="0" indent="0" algn="l" rtl="0">
              <a:spcBef>
                <a:spcPts val="0"/>
              </a:spcBef>
              <a:spcAft>
                <a:spcPts val="0"/>
              </a:spcAft>
              <a:buNone/>
            </a:pPr>
            <a:endParaRPr sz="1500"/>
          </a:p>
        </p:txBody>
      </p:sp>
      <p:pic>
        <p:nvPicPr>
          <p:cNvPr id="1734" name="Google Shape;1734;p49"/>
          <p:cNvPicPr preferRelativeResize="0"/>
          <p:nvPr/>
        </p:nvPicPr>
        <p:blipFill rotWithShape="1">
          <a:blip r:embed="rId3">
            <a:alphaModFix/>
          </a:blip>
          <a:srcRect r="39202"/>
          <a:stretch/>
        </p:blipFill>
        <p:spPr>
          <a:xfrm>
            <a:off x="248500" y="2984700"/>
            <a:ext cx="3159049" cy="2005800"/>
          </a:xfrm>
          <a:prstGeom prst="rect">
            <a:avLst/>
          </a:prstGeom>
          <a:noFill/>
          <a:ln>
            <a:noFill/>
          </a:ln>
        </p:spPr>
      </p:pic>
      <p:pic>
        <p:nvPicPr>
          <p:cNvPr id="1735" name="Google Shape;1735;p49"/>
          <p:cNvPicPr preferRelativeResize="0"/>
          <p:nvPr/>
        </p:nvPicPr>
        <p:blipFill>
          <a:blip r:embed="rId4">
            <a:alphaModFix/>
          </a:blip>
          <a:stretch>
            <a:fillRect/>
          </a:stretch>
        </p:blipFill>
        <p:spPr>
          <a:xfrm>
            <a:off x="3407550" y="3636133"/>
            <a:ext cx="1246825" cy="702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0"/>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1"/>
                </a:solidFill>
              </a:rPr>
              <a:t>User Interface</a:t>
            </a:r>
            <a:endParaRPr>
              <a:solidFill>
                <a:schemeClr val="accent1"/>
              </a:solidFill>
            </a:endParaRPr>
          </a:p>
        </p:txBody>
      </p:sp>
      <p:sp>
        <p:nvSpPr>
          <p:cNvPr id="1742" name="Google Shape;1742;p50"/>
          <p:cNvSpPr txBox="1">
            <a:spLocks noGrp="1"/>
          </p:cNvSpPr>
          <p:nvPr>
            <p:ph type="body" idx="1"/>
          </p:nvPr>
        </p:nvSpPr>
        <p:spPr>
          <a:xfrm>
            <a:off x="1303800" y="1474925"/>
            <a:ext cx="7030500" cy="3056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UI used to just be a wallet UI, but now it is general purpose UI</a:t>
            </a:r>
            <a:endParaRPr sz="1400"/>
          </a:p>
          <a:p>
            <a:pPr marL="914400" lvl="1" indent="-317500" algn="l" rtl="0">
              <a:spcBef>
                <a:spcPts val="0"/>
              </a:spcBef>
              <a:spcAft>
                <a:spcPts val="0"/>
              </a:spcAft>
              <a:buSzPts val="1400"/>
              <a:buChar char="○"/>
            </a:pPr>
            <a:r>
              <a:rPr lang="en"/>
              <a:t>Connections between all other components infomed this decision</a:t>
            </a:r>
            <a:endParaRPr sz="1400"/>
          </a:p>
        </p:txBody>
      </p:sp>
      <p:pic>
        <p:nvPicPr>
          <p:cNvPr id="1743" name="Google Shape;1743;p50"/>
          <p:cNvPicPr preferRelativeResize="0"/>
          <p:nvPr/>
        </p:nvPicPr>
        <p:blipFill>
          <a:blip r:embed="rId3">
            <a:alphaModFix/>
          </a:blip>
          <a:stretch>
            <a:fillRect/>
          </a:stretch>
        </p:blipFill>
        <p:spPr>
          <a:xfrm>
            <a:off x="2160125" y="2191525"/>
            <a:ext cx="4823749" cy="250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51"/>
          <p:cNvSpPr txBox="1">
            <a:spLocks noGrp="1"/>
          </p:cNvSpPr>
          <p:nvPr>
            <p:ph type="title"/>
          </p:nvPr>
        </p:nvSpPr>
        <p:spPr>
          <a:xfrm>
            <a:off x="-363850" y="194675"/>
            <a:ext cx="6500100" cy="161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New Conceptual Dependencies</a:t>
            </a:r>
            <a:endParaRPr/>
          </a:p>
          <a:p>
            <a:pPr marL="0" lvl="0" indent="0" algn="ctr" rtl="0">
              <a:spcBef>
                <a:spcPts val="0"/>
              </a:spcBef>
              <a:spcAft>
                <a:spcPts val="0"/>
              </a:spcAft>
              <a:buNone/>
            </a:pPr>
            <a:endParaRPr/>
          </a:p>
        </p:txBody>
      </p:sp>
      <p:sp>
        <p:nvSpPr>
          <p:cNvPr id="1750" name="Google Shape;1750;p51"/>
          <p:cNvSpPr txBox="1">
            <a:spLocks noGrp="1"/>
          </p:cNvSpPr>
          <p:nvPr>
            <p:ph type="body" idx="1"/>
          </p:nvPr>
        </p:nvSpPr>
        <p:spPr>
          <a:xfrm>
            <a:off x="519550" y="1215750"/>
            <a:ext cx="5497200" cy="341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a:t>In the report we include a full and comprehensive rundown here is a short selection of some which are instructive for understanding the updated conceptual architecture. </a:t>
            </a:r>
            <a:endParaRPr sz="1100"/>
          </a:p>
          <a:p>
            <a:pPr marL="0" lvl="0" indent="0" algn="r" rtl="0">
              <a:spcBef>
                <a:spcPts val="0"/>
              </a:spcBef>
              <a:spcAft>
                <a:spcPts val="0"/>
              </a:spcAft>
              <a:buNone/>
            </a:pPr>
            <a:endParaRPr sz="1300"/>
          </a:p>
          <a:p>
            <a:pPr marL="457200" lvl="0" indent="0" algn="r" rtl="0">
              <a:spcBef>
                <a:spcPts val="0"/>
              </a:spcBef>
              <a:spcAft>
                <a:spcPts val="0"/>
              </a:spcAft>
              <a:buNone/>
            </a:pPr>
            <a:r>
              <a:rPr lang="en" sz="1300" b="1">
                <a:solidFill>
                  <a:schemeClr val="accent1"/>
                </a:solidFill>
                <a:latin typeface="Archivo"/>
                <a:ea typeface="Archivo"/>
                <a:cs typeface="Archivo"/>
                <a:sym typeface="Archivo"/>
              </a:rPr>
              <a:t>P2P → Block:</a:t>
            </a:r>
            <a:r>
              <a:rPr lang="en" sz="1300"/>
              <a:t> </a:t>
            </a:r>
            <a:endParaRPr sz="1300"/>
          </a:p>
          <a:p>
            <a:pPr marL="457200" lvl="0" indent="0" algn="r" rtl="0">
              <a:spcBef>
                <a:spcPts val="0"/>
              </a:spcBef>
              <a:spcAft>
                <a:spcPts val="0"/>
              </a:spcAft>
              <a:buNone/>
            </a:pPr>
            <a:r>
              <a:rPr lang="en" sz="1300"/>
              <a:t>No longer distinguish block construction and block as components, and blocks are delivered to the Network. </a:t>
            </a:r>
            <a:endParaRPr sz="1300"/>
          </a:p>
          <a:p>
            <a:pPr marL="457200" lvl="0" indent="0" algn="r" rtl="0">
              <a:spcBef>
                <a:spcPts val="0"/>
              </a:spcBef>
              <a:spcAft>
                <a:spcPts val="0"/>
              </a:spcAft>
              <a:buNone/>
            </a:pPr>
            <a:endParaRPr sz="1300"/>
          </a:p>
          <a:p>
            <a:pPr marL="457200" lvl="0" indent="0" algn="r" rtl="0">
              <a:spcBef>
                <a:spcPts val="0"/>
              </a:spcBef>
              <a:spcAft>
                <a:spcPts val="0"/>
              </a:spcAft>
              <a:buNone/>
            </a:pPr>
            <a:r>
              <a:rPr lang="en" sz="1300" b="1">
                <a:solidFill>
                  <a:schemeClr val="accent1"/>
                </a:solidFill>
                <a:latin typeface="Archivo"/>
                <a:ea typeface="Archivo"/>
                <a:cs typeface="Archivo"/>
                <a:sym typeface="Archivo"/>
              </a:rPr>
              <a:t>Mining → API-RPC:</a:t>
            </a:r>
            <a:r>
              <a:rPr lang="en" sz="1300"/>
              <a:t> </a:t>
            </a:r>
            <a:endParaRPr sz="1300"/>
          </a:p>
          <a:p>
            <a:pPr marL="457200" lvl="0" indent="0" algn="r" rtl="0">
              <a:spcBef>
                <a:spcPts val="0"/>
              </a:spcBef>
              <a:spcAft>
                <a:spcPts val="0"/>
              </a:spcAft>
              <a:buNone/>
            </a:pPr>
            <a:r>
              <a:rPr lang="en" sz="1300"/>
              <a:t>API-RPC is not only used by outside programmers but also by components of the system. </a:t>
            </a:r>
            <a:endParaRPr sz="1300"/>
          </a:p>
          <a:p>
            <a:pPr marL="457200" lvl="0" indent="0" algn="r" rtl="0">
              <a:spcBef>
                <a:spcPts val="0"/>
              </a:spcBef>
              <a:spcAft>
                <a:spcPts val="0"/>
              </a:spcAft>
              <a:buNone/>
            </a:pPr>
            <a:endParaRPr sz="1300"/>
          </a:p>
          <a:p>
            <a:pPr marL="457200" lvl="0" indent="0" algn="r" rtl="0">
              <a:spcBef>
                <a:spcPts val="0"/>
              </a:spcBef>
              <a:spcAft>
                <a:spcPts val="0"/>
              </a:spcAft>
              <a:buNone/>
            </a:pPr>
            <a:r>
              <a:rPr lang="en" sz="1300" b="1">
                <a:solidFill>
                  <a:schemeClr val="accent1"/>
                </a:solidFill>
                <a:latin typeface="Archivo"/>
                <a:ea typeface="Archivo"/>
                <a:cs typeface="Archivo"/>
                <a:sym typeface="Archivo"/>
              </a:rPr>
              <a:t>Validation Engine →  Storage Engine:</a:t>
            </a:r>
            <a:r>
              <a:rPr lang="en" sz="1300"/>
              <a:t> </a:t>
            </a:r>
            <a:endParaRPr sz="1300"/>
          </a:p>
          <a:p>
            <a:pPr marL="457200" lvl="0" indent="0" algn="r" rtl="0">
              <a:spcBef>
                <a:spcPts val="0"/>
              </a:spcBef>
              <a:spcAft>
                <a:spcPts val="0"/>
              </a:spcAft>
              <a:buNone/>
            </a:pPr>
            <a:r>
              <a:rPr lang="en" sz="1300"/>
              <a:t>The validation engine verifies not only incoming objects but also stored objects inside the node. </a:t>
            </a:r>
            <a:endParaRPr sz="1300"/>
          </a:p>
          <a:p>
            <a:pPr marL="457200" lvl="0" indent="0" algn="r" rtl="0">
              <a:spcBef>
                <a:spcPts val="0"/>
              </a:spcBef>
              <a:spcAft>
                <a:spcPts val="0"/>
              </a:spcAft>
              <a:buNone/>
            </a:pPr>
            <a:endParaRPr sz="1300"/>
          </a:p>
          <a:p>
            <a:pPr marL="457200" lvl="0" indent="0" algn="r" rtl="0">
              <a:spcBef>
                <a:spcPts val="0"/>
              </a:spcBef>
              <a:spcAft>
                <a:spcPts val="0"/>
              </a:spcAft>
              <a:buNone/>
            </a:pPr>
            <a:r>
              <a:rPr lang="en" sz="1300" b="1">
                <a:solidFill>
                  <a:schemeClr val="accent1"/>
                </a:solidFill>
                <a:latin typeface="Archivo"/>
                <a:ea typeface="Archivo"/>
                <a:cs typeface="Archivo"/>
                <a:sym typeface="Archivo"/>
              </a:rPr>
              <a:t>Mining → Transaction:</a:t>
            </a:r>
            <a:r>
              <a:rPr lang="en" sz="1300"/>
              <a:t> </a:t>
            </a:r>
            <a:endParaRPr sz="1300"/>
          </a:p>
          <a:p>
            <a:pPr marL="457200" lvl="0" indent="0" algn="r" rtl="0">
              <a:spcBef>
                <a:spcPts val="0"/>
              </a:spcBef>
              <a:spcAft>
                <a:spcPts val="0"/>
              </a:spcAft>
              <a:buNone/>
            </a:pPr>
            <a:r>
              <a:rPr lang="en" sz="1300"/>
              <a:t>Miner interacts with transaction data – Transaction should be its own component since it cannot be fully encapsulated by the block. </a:t>
            </a:r>
            <a:endParaRPr sz="1300"/>
          </a:p>
        </p:txBody>
      </p:sp>
      <p:pic>
        <p:nvPicPr>
          <p:cNvPr id="1751" name="Google Shape;1751;p51"/>
          <p:cNvPicPr preferRelativeResize="0"/>
          <p:nvPr/>
        </p:nvPicPr>
        <p:blipFill>
          <a:blip r:embed="rId3">
            <a:alphaModFix/>
          </a:blip>
          <a:stretch>
            <a:fillRect/>
          </a:stretch>
        </p:blipFill>
        <p:spPr>
          <a:xfrm>
            <a:off x="6260325" y="451223"/>
            <a:ext cx="2626749" cy="4241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52"/>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Concrete Architecture</a:t>
            </a:r>
            <a:endParaRPr sz="5000"/>
          </a:p>
        </p:txBody>
      </p:sp>
      <p:sp>
        <p:nvSpPr>
          <p:cNvPr id="1758" name="Google Shape;1758;p52"/>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759" name="Google Shape;1759;p52"/>
          <p:cNvGrpSpPr/>
          <p:nvPr/>
        </p:nvGrpSpPr>
        <p:grpSpPr>
          <a:xfrm>
            <a:off x="2413848" y="4100179"/>
            <a:ext cx="518269" cy="328105"/>
            <a:chOff x="783960" y="4261704"/>
            <a:chExt cx="518269" cy="328105"/>
          </a:xfrm>
        </p:grpSpPr>
        <p:sp>
          <p:nvSpPr>
            <p:cNvPr id="1760" name="Google Shape;1760;p5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1" name="Google Shape;1761;p52"/>
            <p:cNvGrpSpPr/>
            <p:nvPr/>
          </p:nvGrpSpPr>
          <p:grpSpPr>
            <a:xfrm>
              <a:off x="783960" y="4261704"/>
              <a:ext cx="518269" cy="328105"/>
              <a:chOff x="783960" y="4261704"/>
              <a:chExt cx="518269" cy="328105"/>
            </a:xfrm>
          </p:grpSpPr>
          <p:sp>
            <p:nvSpPr>
              <p:cNvPr id="1762" name="Google Shape;1762;p5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6" name="Google Shape;1766;p52"/>
          <p:cNvGrpSpPr/>
          <p:nvPr/>
        </p:nvGrpSpPr>
        <p:grpSpPr>
          <a:xfrm>
            <a:off x="1277287" y="232724"/>
            <a:ext cx="609540" cy="583574"/>
            <a:chOff x="3105300" y="593625"/>
            <a:chExt cx="256800" cy="245850"/>
          </a:xfrm>
        </p:grpSpPr>
        <p:sp>
          <p:nvSpPr>
            <p:cNvPr id="1767" name="Google Shape;1767;p5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35"/>
          <p:cNvSpPr txBox="1">
            <a:spLocks noGrp="1"/>
          </p:cNvSpPr>
          <p:nvPr>
            <p:ph type="title"/>
          </p:nvPr>
        </p:nvSpPr>
        <p:spPr>
          <a:xfrm>
            <a:off x="329850" y="359300"/>
            <a:ext cx="5857800" cy="8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1549" name="Google Shape;1549;p35"/>
          <p:cNvSpPr txBox="1">
            <a:spLocks noGrp="1"/>
          </p:cNvSpPr>
          <p:nvPr>
            <p:ph type="body" idx="4294967295"/>
          </p:nvPr>
        </p:nvSpPr>
        <p:spPr>
          <a:xfrm>
            <a:off x="172025" y="1261425"/>
            <a:ext cx="3219300" cy="18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John Alajaji</a:t>
            </a:r>
            <a:endParaRPr sz="1700">
              <a:solidFill>
                <a:srgbClr val="92F7FF"/>
              </a:solidFill>
            </a:endParaRPr>
          </a:p>
          <a:p>
            <a:pPr marL="0" lvl="0" indent="0" algn="ctr" rtl="0">
              <a:spcBef>
                <a:spcPts val="0"/>
              </a:spcBef>
              <a:spcAft>
                <a:spcPts val="0"/>
              </a:spcAft>
              <a:buNone/>
            </a:pPr>
            <a:r>
              <a:rPr lang="en" sz="1100">
                <a:solidFill>
                  <a:srgbClr val="35CFDB"/>
                </a:solidFill>
              </a:rPr>
              <a:t>(Member)</a:t>
            </a:r>
            <a:endParaRPr sz="1100">
              <a:solidFill>
                <a:srgbClr val="35CFDB"/>
              </a:solidFill>
            </a:endParaRPr>
          </a:p>
          <a:p>
            <a:pPr marL="457200" lvl="0" indent="-298450" algn="l" rtl="0">
              <a:spcBef>
                <a:spcPts val="0"/>
              </a:spcBef>
              <a:spcAft>
                <a:spcPts val="0"/>
              </a:spcAft>
              <a:buSzPts val="1100"/>
              <a:buChar char="●"/>
            </a:pPr>
            <a:r>
              <a:rPr lang="en" sz="1100"/>
              <a:t>Report: Introduction, Derivation Process, Conceptual Architecture of Overall System, Concrete Architecture of the Overall System, Lessons Learned, Conclusion, Abstract, Dependencies of Subcomponent, Peer Discovery Use Case</a:t>
            </a:r>
            <a:endParaRPr/>
          </a:p>
        </p:txBody>
      </p:sp>
      <p:sp>
        <p:nvSpPr>
          <p:cNvPr id="1550" name="Google Shape;1550;p35"/>
          <p:cNvSpPr txBox="1">
            <a:spLocks noGrp="1"/>
          </p:cNvSpPr>
          <p:nvPr>
            <p:ph type="body" idx="4294967295"/>
          </p:nvPr>
        </p:nvSpPr>
        <p:spPr>
          <a:xfrm>
            <a:off x="329850" y="3059075"/>
            <a:ext cx="3061500" cy="20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Logan Cantin</a:t>
            </a:r>
            <a:r>
              <a:rPr lang="en" sz="1700"/>
              <a:t> </a:t>
            </a:r>
            <a:endParaRPr sz="1700"/>
          </a:p>
          <a:p>
            <a:pPr marL="0" lvl="0" indent="0" algn="ctr" rtl="0">
              <a:spcBef>
                <a:spcPts val="0"/>
              </a:spcBef>
              <a:spcAft>
                <a:spcPts val="0"/>
              </a:spcAft>
              <a:buNone/>
            </a:pPr>
            <a:r>
              <a:rPr lang="en" sz="1100">
                <a:solidFill>
                  <a:srgbClr val="35CFDB"/>
                </a:solidFill>
              </a:rPr>
              <a:t>(Member)</a:t>
            </a:r>
            <a:endParaRPr sz="1100">
              <a:solidFill>
                <a:srgbClr val="35CFDB"/>
              </a:solidFill>
            </a:endParaRPr>
          </a:p>
          <a:p>
            <a:pPr marL="457200" lvl="0" indent="-298450" algn="l" rtl="0">
              <a:spcBef>
                <a:spcPts val="0"/>
              </a:spcBef>
              <a:spcAft>
                <a:spcPts val="0"/>
              </a:spcAft>
              <a:buSzPts val="1100"/>
              <a:buChar char="●"/>
            </a:pPr>
            <a:r>
              <a:rPr lang="en" sz="1100"/>
              <a:t>Report: Modified Dependencies, P2P Network Interface Reflexion Analysis, P2P Conceptual Architecture, P2P Dependencies, Sequence Diagram </a:t>
            </a:r>
            <a:endParaRPr sz="1100"/>
          </a:p>
        </p:txBody>
      </p:sp>
      <p:sp>
        <p:nvSpPr>
          <p:cNvPr id="1551" name="Google Shape;1551;p35"/>
          <p:cNvSpPr txBox="1">
            <a:spLocks noGrp="1"/>
          </p:cNvSpPr>
          <p:nvPr>
            <p:ph type="body" idx="4294967295"/>
          </p:nvPr>
        </p:nvSpPr>
        <p:spPr>
          <a:xfrm>
            <a:off x="3185675" y="3059075"/>
            <a:ext cx="2960400" cy="15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Amy Cui</a:t>
            </a:r>
            <a:endParaRPr sz="1700">
              <a:solidFill>
                <a:srgbClr val="92F7FF"/>
              </a:solidFill>
            </a:endParaRPr>
          </a:p>
          <a:p>
            <a:pPr marL="0" lvl="0" indent="0" algn="ctr" rtl="0">
              <a:spcBef>
                <a:spcPts val="0"/>
              </a:spcBef>
              <a:spcAft>
                <a:spcPts val="0"/>
              </a:spcAft>
              <a:buNone/>
            </a:pPr>
            <a:r>
              <a:rPr lang="en" sz="1100">
                <a:solidFill>
                  <a:srgbClr val="35CFDB"/>
                </a:solidFill>
              </a:rPr>
              <a:t>(Team Leader)</a:t>
            </a:r>
            <a:endParaRPr sz="1100">
              <a:solidFill>
                <a:srgbClr val="35CFDB"/>
              </a:solidFill>
            </a:endParaRPr>
          </a:p>
          <a:p>
            <a:pPr marL="457200" lvl="0" indent="-298450" algn="l" rtl="0">
              <a:spcBef>
                <a:spcPts val="0"/>
              </a:spcBef>
              <a:spcAft>
                <a:spcPts val="0"/>
              </a:spcAft>
              <a:buSzPts val="1100"/>
              <a:buChar char="●"/>
            </a:pPr>
            <a:r>
              <a:rPr lang="en" sz="1100"/>
              <a:t>Report: P2P Network Interface Reflexion Analysis, Start of Peer Discovery use case</a:t>
            </a:r>
            <a:endParaRPr sz="1100"/>
          </a:p>
          <a:p>
            <a:pPr marL="457200" lvl="0" indent="-298450" algn="l" rtl="0">
              <a:spcBef>
                <a:spcPts val="0"/>
              </a:spcBef>
              <a:spcAft>
                <a:spcPts val="0"/>
              </a:spcAft>
              <a:buSzPts val="1100"/>
              <a:buChar char="●"/>
            </a:pPr>
            <a:r>
              <a:rPr lang="en" sz="1100"/>
              <a:t>Presentation: Slide formatting, Concrete Architecture, Subsystem Investigation, Reflexion Analysis - 2nd Level, Lessons and Limitations</a:t>
            </a:r>
            <a:endParaRPr sz="1100"/>
          </a:p>
        </p:txBody>
      </p:sp>
      <p:sp>
        <p:nvSpPr>
          <p:cNvPr id="1552" name="Google Shape;1552;p35"/>
          <p:cNvSpPr txBox="1">
            <a:spLocks noGrp="1"/>
          </p:cNvSpPr>
          <p:nvPr>
            <p:ph type="body" idx="4294967295"/>
          </p:nvPr>
        </p:nvSpPr>
        <p:spPr>
          <a:xfrm>
            <a:off x="5777725" y="3031325"/>
            <a:ext cx="3366300" cy="21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Matt Vandergrift</a:t>
            </a:r>
            <a:endParaRPr sz="1700">
              <a:solidFill>
                <a:srgbClr val="92F7FF"/>
              </a:solidFill>
            </a:endParaRPr>
          </a:p>
          <a:p>
            <a:pPr marL="0" lvl="0" indent="0" algn="ctr" rtl="0">
              <a:spcBef>
                <a:spcPts val="0"/>
              </a:spcBef>
              <a:spcAft>
                <a:spcPts val="0"/>
              </a:spcAft>
              <a:buNone/>
            </a:pPr>
            <a:r>
              <a:rPr lang="en" sz="1100">
                <a:solidFill>
                  <a:srgbClr val="35CFDB"/>
                </a:solidFill>
              </a:rPr>
              <a:t>(Member)</a:t>
            </a:r>
            <a:endParaRPr sz="1100">
              <a:solidFill>
                <a:srgbClr val="35CFDB"/>
              </a:solidFill>
            </a:endParaRPr>
          </a:p>
          <a:p>
            <a:pPr marL="457200" lvl="0" indent="-298450" algn="l" rtl="0">
              <a:spcBef>
                <a:spcPts val="0"/>
              </a:spcBef>
              <a:spcAft>
                <a:spcPts val="0"/>
              </a:spcAft>
              <a:buSzPts val="1100"/>
              <a:buChar char="●"/>
            </a:pPr>
            <a:r>
              <a:rPr lang="en" sz="1100"/>
              <a:t>Report:  Abstract, Conceptual Overview, Unexpected dependencies. Modified components for conceptual.  Divergent dependencies. Concrete specific components. Lessons Learned.</a:t>
            </a:r>
            <a:endParaRPr sz="1100"/>
          </a:p>
          <a:p>
            <a:pPr marL="457200" lvl="0" indent="-298450" algn="l" rtl="0">
              <a:spcBef>
                <a:spcPts val="0"/>
              </a:spcBef>
              <a:spcAft>
                <a:spcPts val="0"/>
              </a:spcAft>
              <a:buSzPts val="1100"/>
              <a:buChar char="●"/>
            </a:pPr>
            <a:r>
              <a:rPr lang="en" sz="1100"/>
              <a:t>Presentation/Script: Concrete vs Conceptual, Derivation,  modified components, new dependencies, divergences, and concrete components</a:t>
            </a:r>
            <a:endParaRPr sz="1100"/>
          </a:p>
        </p:txBody>
      </p:sp>
      <p:sp>
        <p:nvSpPr>
          <p:cNvPr id="1553" name="Google Shape;1553;p35"/>
          <p:cNvSpPr txBox="1">
            <a:spLocks noGrp="1"/>
          </p:cNvSpPr>
          <p:nvPr>
            <p:ph type="body" idx="4294967295"/>
          </p:nvPr>
        </p:nvSpPr>
        <p:spPr>
          <a:xfrm>
            <a:off x="3231875" y="1190300"/>
            <a:ext cx="2868000" cy="21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David Courtis</a:t>
            </a:r>
            <a:endParaRPr sz="1700">
              <a:solidFill>
                <a:srgbClr val="92F7FF"/>
              </a:solidFill>
            </a:endParaRPr>
          </a:p>
          <a:p>
            <a:pPr marL="0" lvl="0" indent="0" algn="ctr" rtl="0">
              <a:spcBef>
                <a:spcPts val="0"/>
              </a:spcBef>
              <a:spcAft>
                <a:spcPts val="0"/>
              </a:spcAft>
              <a:buNone/>
            </a:pPr>
            <a:r>
              <a:rPr lang="en" sz="1100">
                <a:solidFill>
                  <a:srgbClr val="35CFDB"/>
                </a:solidFill>
              </a:rPr>
              <a:t>(Presenter)</a:t>
            </a:r>
            <a:endParaRPr sz="1100">
              <a:solidFill>
                <a:srgbClr val="35CFDB"/>
              </a:solidFill>
            </a:endParaRPr>
          </a:p>
          <a:p>
            <a:pPr marL="457200" lvl="0" indent="-298450" algn="l" rtl="0">
              <a:spcBef>
                <a:spcPts val="0"/>
              </a:spcBef>
              <a:spcAft>
                <a:spcPts val="0"/>
              </a:spcAft>
              <a:buSzPts val="1100"/>
              <a:buChar char="●"/>
            </a:pPr>
            <a:r>
              <a:rPr lang="en" sz="1100"/>
              <a:t>Report: Mapping / Creating 2nd Level Concrete + Reflexion Analysis.</a:t>
            </a:r>
            <a:endParaRPr sz="1100"/>
          </a:p>
          <a:p>
            <a:pPr marL="457200" lvl="0" indent="-298450" algn="l" rtl="0">
              <a:spcBef>
                <a:spcPts val="0"/>
              </a:spcBef>
              <a:spcAft>
                <a:spcPts val="0"/>
              </a:spcAft>
              <a:buSzPts val="1100"/>
              <a:buChar char="●"/>
            </a:pPr>
            <a:r>
              <a:rPr lang="en" sz="1100"/>
              <a:t>Presentation / Script: Introduction, derivation process, considered alternatives, 2nd level concrete architecture + reflexion, concurrency and Team Issues, Limitations &amp; Lessons, Use Case, Conclusion.</a:t>
            </a:r>
            <a:endParaRPr sz="1100"/>
          </a:p>
        </p:txBody>
      </p:sp>
      <p:sp>
        <p:nvSpPr>
          <p:cNvPr id="1554" name="Google Shape;1554;p35"/>
          <p:cNvSpPr txBox="1">
            <a:spLocks noGrp="1"/>
          </p:cNvSpPr>
          <p:nvPr>
            <p:ph type="body" idx="4294967295"/>
          </p:nvPr>
        </p:nvSpPr>
        <p:spPr>
          <a:xfrm>
            <a:off x="6125125" y="1190300"/>
            <a:ext cx="2524500" cy="21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92F7FF"/>
                </a:solidFill>
              </a:rPr>
              <a:t>Jagrit Rai</a:t>
            </a:r>
            <a:endParaRPr sz="1700">
              <a:solidFill>
                <a:srgbClr val="92F7FF"/>
              </a:solidFill>
            </a:endParaRPr>
          </a:p>
          <a:p>
            <a:pPr marL="0" lvl="0" indent="0" algn="ctr" rtl="0">
              <a:spcBef>
                <a:spcPts val="0"/>
              </a:spcBef>
              <a:spcAft>
                <a:spcPts val="0"/>
              </a:spcAft>
              <a:buNone/>
            </a:pPr>
            <a:r>
              <a:rPr lang="en" sz="1100">
                <a:solidFill>
                  <a:srgbClr val="35CFDB"/>
                </a:solidFill>
              </a:rPr>
              <a:t>(Presenter)</a:t>
            </a:r>
            <a:endParaRPr sz="1100">
              <a:solidFill>
                <a:srgbClr val="35CFDB"/>
              </a:solidFill>
            </a:endParaRPr>
          </a:p>
          <a:p>
            <a:pPr marL="457200" lvl="0" indent="-298450" algn="l" rtl="0">
              <a:spcBef>
                <a:spcPts val="0"/>
              </a:spcBef>
              <a:spcAft>
                <a:spcPts val="0"/>
              </a:spcAft>
              <a:buSzPts val="1100"/>
              <a:buChar char="●"/>
            </a:pPr>
            <a:r>
              <a:rPr lang="en" sz="1100"/>
              <a:t>Report: Conceptual Architecture Modified Components, Conceptual and Concrete Modified Dependencies, Unsolicited Block Push Use Case</a:t>
            </a:r>
            <a:endParaRPr sz="1100"/>
          </a:p>
          <a:p>
            <a:pPr marL="457200" lvl="0" indent="-298450" algn="l" rtl="0">
              <a:spcBef>
                <a:spcPts val="0"/>
              </a:spcBef>
              <a:spcAft>
                <a:spcPts val="0"/>
              </a:spcAft>
              <a:buSzPts val="1100"/>
              <a:buChar char="●"/>
            </a:pPr>
            <a:r>
              <a:rPr lang="en" sz="1100"/>
              <a:t>Presentation:  Script modification</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pic>
        <p:nvPicPr>
          <p:cNvPr id="1775" name="Google Shape;1775;p53"/>
          <p:cNvPicPr preferRelativeResize="0"/>
          <p:nvPr/>
        </p:nvPicPr>
        <p:blipFill>
          <a:blip r:embed="rId3">
            <a:alphaModFix/>
          </a:blip>
          <a:stretch>
            <a:fillRect/>
          </a:stretch>
        </p:blipFill>
        <p:spPr>
          <a:xfrm>
            <a:off x="376100" y="271975"/>
            <a:ext cx="5734375" cy="4300774"/>
          </a:xfrm>
          <a:prstGeom prst="rect">
            <a:avLst/>
          </a:prstGeom>
          <a:noFill/>
          <a:ln>
            <a:noFill/>
          </a:ln>
        </p:spPr>
      </p:pic>
      <p:sp>
        <p:nvSpPr>
          <p:cNvPr id="1776" name="Google Shape;1776;p53"/>
          <p:cNvSpPr txBox="1"/>
          <p:nvPr/>
        </p:nvSpPr>
        <p:spPr>
          <a:xfrm>
            <a:off x="5671325" y="1241175"/>
            <a:ext cx="2703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Key Differences:</a:t>
            </a:r>
            <a:endParaRPr b="1">
              <a:solidFill>
                <a:schemeClr val="dk1"/>
              </a:solidFill>
              <a:latin typeface="Archivo"/>
              <a:ea typeface="Archivo"/>
              <a:cs typeface="Archivo"/>
              <a:sym typeface="Archivo"/>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More Components. Much greater degree of connections. Everything depends on the Crypto component. Util, Init added for shared tools.</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Divergences: </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Many unexpected connections, but no missing ones. </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Explored next…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endParaRPr>
              <a:solidFill>
                <a:schemeClr val="dk1"/>
              </a:solidFill>
              <a:latin typeface="Archivo Light"/>
              <a:ea typeface="Archivo Light"/>
              <a:cs typeface="Archivo Light"/>
              <a:sym typeface="Archivo Light"/>
            </a:endParaRPr>
          </a:p>
        </p:txBody>
      </p:sp>
      <p:sp>
        <p:nvSpPr>
          <p:cNvPr id="1777" name="Google Shape;1777;p53"/>
          <p:cNvSpPr txBox="1"/>
          <p:nvPr/>
        </p:nvSpPr>
        <p:spPr>
          <a:xfrm>
            <a:off x="422575" y="4527900"/>
            <a:ext cx="5002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CBCBC"/>
                </a:solidFill>
                <a:latin typeface="Archivo Light"/>
                <a:ea typeface="Archivo Light"/>
                <a:cs typeface="Archivo Light"/>
                <a:sym typeface="Archivo Light"/>
              </a:rPr>
              <a:t>Note that disconnected arrows represents connections to all other components.</a:t>
            </a:r>
            <a:endParaRPr sz="1100">
              <a:solidFill>
                <a:srgbClr val="BCBCBC"/>
              </a:solidFill>
              <a:latin typeface="Archivo Light"/>
              <a:ea typeface="Archivo Light"/>
              <a:cs typeface="Archivo Light"/>
              <a:sym typeface="Archivo Light"/>
            </a:endParaRPr>
          </a:p>
        </p:txBody>
      </p:sp>
      <p:cxnSp>
        <p:nvCxnSpPr>
          <p:cNvPr id="1778" name="Google Shape;1778;p53"/>
          <p:cNvCxnSpPr/>
          <p:nvPr/>
        </p:nvCxnSpPr>
        <p:spPr>
          <a:xfrm>
            <a:off x="5825825" y="3786600"/>
            <a:ext cx="0" cy="1240800"/>
          </a:xfrm>
          <a:prstGeom prst="straightConnector1">
            <a:avLst/>
          </a:prstGeom>
          <a:noFill/>
          <a:ln w="76200"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54"/>
          <p:cNvSpPr txBox="1">
            <a:spLocks noGrp="1"/>
          </p:cNvSpPr>
          <p:nvPr>
            <p:ph type="title"/>
          </p:nvPr>
        </p:nvSpPr>
        <p:spPr>
          <a:xfrm>
            <a:off x="915900" y="2228863"/>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Reflexion Analysis - Top Level</a:t>
            </a:r>
            <a:endParaRPr sz="5000"/>
          </a:p>
        </p:txBody>
      </p:sp>
      <p:sp>
        <p:nvSpPr>
          <p:cNvPr id="1785" name="Google Shape;1785;p54"/>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1786" name="Google Shape;1786;p54"/>
          <p:cNvGrpSpPr/>
          <p:nvPr/>
        </p:nvGrpSpPr>
        <p:grpSpPr>
          <a:xfrm>
            <a:off x="2413848" y="4100179"/>
            <a:ext cx="518269" cy="328105"/>
            <a:chOff x="783960" y="4261704"/>
            <a:chExt cx="518269" cy="328105"/>
          </a:xfrm>
        </p:grpSpPr>
        <p:sp>
          <p:nvSpPr>
            <p:cNvPr id="1787" name="Google Shape;1787;p5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54"/>
            <p:cNvGrpSpPr/>
            <p:nvPr/>
          </p:nvGrpSpPr>
          <p:grpSpPr>
            <a:xfrm>
              <a:off x="783960" y="4261704"/>
              <a:ext cx="518269" cy="328105"/>
              <a:chOff x="783960" y="4261704"/>
              <a:chExt cx="518269" cy="328105"/>
            </a:xfrm>
          </p:grpSpPr>
          <p:sp>
            <p:nvSpPr>
              <p:cNvPr id="1789" name="Google Shape;1789;p5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54"/>
          <p:cNvGrpSpPr/>
          <p:nvPr/>
        </p:nvGrpSpPr>
        <p:grpSpPr>
          <a:xfrm>
            <a:off x="1277287" y="232724"/>
            <a:ext cx="609540" cy="583574"/>
            <a:chOff x="3105300" y="593625"/>
            <a:chExt cx="256800" cy="245850"/>
          </a:xfrm>
        </p:grpSpPr>
        <p:sp>
          <p:nvSpPr>
            <p:cNvPr id="1794" name="Google Shape;1794;p5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55"/>
          <p:cNvSpPr txBox="1"/>
          <p:nvPr/>
        </p:nvSpPr>
        <p:spPr>
          <a:xfrm>
            <a:off x="1397400" y="1319400"/>
            <a:ext cx="63492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1"/>
              </a:buClr>
              <a:buSzPts val="1600"/>
              <a:buFont typeface="Archivo"/>
              <a:buChar char="●"/>
            </a:pPr>
            <a:r>
              <a:rPr lang="en" sz="1600" b="1">
                <a:solidFill>
                  <a:schemeClr val="accent1"/>
                </a:solidFill>
                <a:latin typeface="Archivo"/>
                <a:ea typeface="Archivo"/>
                <a:cs typeface="Archivo"/>
                <a:sym typeface="Archivo"/>
              </a:rPr>
              <a:t>Util (Utility)</a:t>
            </a:r>
            <a:endParaRPr sz="1600" b="1">
              <a:solidFill>
                <a:schemeClr val="accent1"/>
              </a:solidFill>
              <a:latin typeface="Archivo"/>
              <a:ea typeface="Archivo"/>
              <a:cs typeface="Archivo"/>
              <a:sym typeface="Archivo"/>
            </a:endParaRPr>
          </a:p>
          <a:p>
            <a:pPr marL="914400" lvl="1" indent="-330200" algn="l" rtl="0">
              <a:spcBef>
                <a:spcPts val="0"/>
              </a:spcBef>
              <a:spcAft>
                <a:spcPts val="0"/>
              </a:spcAft>
              <a:buClr>
                <a:schemeClr val="dk1"/>
              </a:buClr>
              <a:buSzPts val="1600"/>
              <a:buFont typeface="Archivo Light"/>
              <a:buChar char="○"/>
            </a:pPr>
            <a:r>
              <a:rPr lang="en" sz="1600">
                <a:solidFill>
                  <a:schemeClr val="dk1"/>
                </a:solidFill>
                <a:latin typeface="Archivo Light"/>
                <a:ea typeface="Archivo Light"/>
                <a:cs typeface="Archivo Light"/>
                <a:sym typeface="Archivo Light"/>
              </a:rPr>
              <a:t>A common component for functions and data types used by a wide of variety of other components. </a:t>
            </a:r>
            <a:endParaRPr sz="1600">
              <a:solidFill>
                <a:schemeClr val="dk1"/>
              </a:solidFill>
              <a:latin typeface="Archivo Light"/>
              <a:ea typeface="Archivo Light"/>
              <a:cs typeface="Archivo Light"/>
              <a:sym typeface="Archivo Light"/>
            </a:endParaRPr>
          </a:p>
          <a:p>
            <a:pPr marL="914400" lvl="0" indent="0" algn="l" rtl="0">
              <a:spcBef>
                <a:spcPts val="0"/>
              </a:spcBef>
              <a:spcAft>
                <a:spcPts val="0"/>
              </a:spcAft>
              <a:buNone/>
            </a:pPr>
            <a:endParaRPr sz="1600">
              <a:solidFill>
                <a:schemeClr val="dk1"/>
              </a:solidFill>
              <a:latin typeface="Archivo Light"/>
              <a:ea typeface="Archivo Light"/>
              <a:cs typeface="Archivo Light"/>
              <a:sym typeface="Archivo Light"/>
            </a:endParaRPr>
          </a:p>
          <a:p>
            <a:pPr marL="457200" lvl="0" indent="-330200" algn="l" rtl="0">
              <a:spcBef>
                <a:spcPts val="0"/>
              </a:spcBef>
              <a:spcAft>
                <a:spcPts val="0"/>
              </a:spcAft>
              <a:buClr>
                <a:schemeClr val="accent1"/>
              </a:buClr>
              <a:buSzPts val="1600"/>
              <a:buFont typeface="Archivo"/>
              <a:buChar char="●"/>
            </a:pPr>
            <a:r>
              <a:rPr lang="en" sz="1600" b="1">
                <a:solidFill>
                  <a:schemeClr val="accent1"/>
                </a:solidFill>
                <a:latin typeface="Archivo"/>
                <a:ea typeface="Archivo"/>
                <a:cs typeface="Archivo"/>
                <a:sym typeface="Archivo"/>
              </a:rPr>
              <a:t>Init </a:t>
            </a:r>
            <a:endParaRPr sz="1600" b="1">
              <a:solidFill>
                <a:schemeClr val="accent1"/>
              </a:solidFill>
              <a:latin typeface="Archivo"/>
              <a:ea typeface="Archivo"/>
              <a:cs typeface="Archivo"/>
              <a:sym typeface="Archivo"/>
            </a:endParaRPr>
          </a:p>
          <a:p>
            <a:pPr marL="914400" lvl="1" indent="-330200" algn="l" rtl="0">
              <a:spcBef>
                <a:spcPts val="0"/>
              </a:spcBef>
              <a:spcAft>
                <a:spcPts val="0"/>
              </a:spcAft>
              <a:buClr>
                <a:schemeClr val="dk1"/>
              </a:buClr>
              <a:buSzPts val="1600"/>
              <a:buFont typeface="Archivo Light"/>
              <a:buChar char="○"/>
            </a:pPr>
            <a:r>
              <a:rPr lang="en" sz="1600">
                <a:solidFill>
                  <a:schemeClr val="dk1"/>
                </a:solidFill>
                <a:latin typeface="Archivo Light"/>
                <a:ea typeface="Archivo Light"/>
                <a:cs typeface="Archivo Light"/>
                <a:sym typeface="Archivo Light"/>
              </a:rPr>
              <a:t>Component which sets up the whole system</a:t>
            </a:r>
            <a:endParaRPr sz="1600">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sz="1600">
              <a:solidFill>
                <a:schemeClr val="lt2"/>
              </a:solidFill>
              <a:latin typeface="Archivo Light"/>
              <a:ea typeface="Archivo Light"/>
              <a:cs typeface="Archivo Light"/>
              <a:sym typeface="Archivo Light"/>
            </a:endParaRPr>
          </a:p>
          <a:p>
            <a:pPr marL="457200" lvl="0" indent="-330200" algn="l" rtl="0">
              <a:spcBef>
                <a:spcPts val="0"/>
              </a:spcBef>
              <a:spcAft>
                <a:spcPts val="0"/>
              </a:spcAft>
              <a:buClr>
                <a:schemeClr val="accent1"/>
              </a:buClr>
              <a:buSzPts val="1600"/>
              <a:buFont typeface="Archivo"/>
              <a:buChar char="●"/>
            </a:pPr>
            <a:r>
              <a:rPr lang="en" sz="1600" b="1">
                <a:solidFill>
                  <a:schemeClr val="accent1"/>
                </a:solidFill>
                <a:latin typeface="Archivo"/>
                <a:ea typeface="Archivo"/>
                <a:cs typeface="Archivo"/>
                <a:sym typeface="Archivo"/>
              </a:rPr>
              <a:t>Blocks</a:t>
            </a:r>
            <a:endParaRPr sz="1600" b="1">
              <a:solidFill>
                <a:schemeClr val="accent1"/>
              </a:solidFill>
              <a:latin typeface="Archivo"/>
              <a:ea typeface="Archivo"/>
              <a:cs typeface="Archivo"/>
              <a:sym typeface="Archivo"/>
            </a:endParaRPr>
          </a:p>
          <a:p>
            <a:pPr marL="914400" lvl="1" indent="-330200" algn="l" rtl="0">
              <a:spcBef>
                <a:spcPts val="0"/>
              </a:spcBef>
              <a:spcAft>
                <a:spcPts val="0"/>
              </a:spcAft>
              <a:buClr>
                <a:schemeClr val="dk1"/>
              </a:buClr>
              <a:buSzPts val="1600"/>
              <a:buFont typeface="Archivo Light"/>
              <a:buChar char="○"/>
            </a:pPr>
            <a:r>
              <a:rPr lang="en" sz="1600">
                <a:solidFill>
                  <a:schemeClr val="dk1"/>
                </a:solidFill>
                <a:latin typeface="Archivo Light"/>
                <a:ea typeface="Archivo Light"/>
                <a:cs typeface="Archivo Light"/>
                <a:sym typeface="Archivo Light"/>
              </a:rPr>
              <a:t>Block itself and operations != database management</a:t>
            </a:r>
            <a:endParaRPr sz="1600">
              <a:solidFill>
                <a:schemeClr val="dk1"/>
              </a:solidFill>
              <a:latin typeface="Archivo Light"/>
              <a:ea typeface="Archivo Light"/>
              <a:cs typeface="Archivo Light"/>
              <a:sym typeface="Archivo Light"/>
            </a:endParaRPr>
          </a:p>
          <a:p>
            <a:pPr marL="914400" lvl="0" indent="0" algn="l" rtl="0">
              <a:spcBef>
                <a:spcPts val="0"/>
              </a:spcBef>
              <a:spcAft>
                <a:spcPts val="0"/>
              </a:spcAft>
              <a:buNone/>
            </a:pPr>
            <a:endParaRPr sz="1600">
              <a:solidFill>
                <a:schemeClr val="dk1"/>
              </a:solidFill>
              <a:latin typeface="Archivo Light"/>
              <a:ea typeface="Archivo Light"/>
              <a:cs typeface="Archivo Light"/>
              <a:sym typeface="Archivo Light"/>
            </a:endParaRPr>
          </a:p>
          <a:p>
            <a:pPr marL="457200" lvl="0" indent="-330200" algn="l" rtl="0">
              <a:spcBef>
                <a:spcPts val="0"/>
              </a:spcBef>
              <a:spcAft>
                <a:spcPts val="0"/>
              </a:spcAft>
              <a:buClr>
                <a:schemeClr val="accent1"/>
              </a:buClr>
              <a:buSzPts val="1600"/>
              <a:buFont typeface="Archivo"/>
              <a:buChar char="●"/>
            </a:pPr>
            <a:r>
              <a:rPr lang="en" sz="1600" b="1">
                <a:solidFill>
                  <a:schemeClr val="accent1"/>
                </a:solidFill>
                <a:latin typeface="Archivo"/>
                <a:ea typeface="Archivo"/>
                <a:cs typeface="Archivo"/>
                <a:sym typeface="Archivo"/>
              </a:rPr>
              <a:t>Transaction </a:t>
            </a:r>
            <a:endParaRPr sz="1600" b="1">
              <a:solidFill>
                <a:schemeClr val="accent1"/>
              </a:solidFill>
              <a:latin typeface="Archivo"/>
              <a:ea typeface="Archivo"/>
              <a:cs typeface="Archivo"/>
              <a:sym typeface="Archivo"/>
            </a:endParaRPr>
          </a:p>
          <a:p>
            <a:pPr marL="914400" lvl="1" indent="-330200" algn="l" rtl="0">
              <a:spcBef>
                <a:spcPts val="0"/>
              </a:spcBef>
              <a:spcAft>
                <a:spcPts val="0"/>
              </a:spcAft>
              <a:buClr>
                <a:schemeClr val="dk1"/>
              </a:buClr>
              <a:buSzPts val="1600"/>
              <a:buFont typeface="Archivo Light"/>
              <a:buChar char="○"/>
            </a:pPr>
            <a:r>
              <a:rPr lang="en" sz="1600">
                <a:solidFill>
                  <a:schemeClr val="dk1"/>
                </a:solidFill>
                <a:latin typeface="Archivo Light"/>
                <a:ea typeface="Archivo Light"/>
                <a:cs typeface="Archivo Light"/>
                <a:sym typeface="Archivo Light"/>
              </a:rPr>
              <a:t>Transaction structure != database management</a:t>
            </a:r>
            <a:endParaRPr sz="1600">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sz="1600">
              <a:solidFill>
                <a:schemeClr val="lt2"/>
              </a:solidFill>
              <a:latin typeface="Archivo Light"/>
              <a:ea typeface="Archivo Light"/>
              <a:cs typeface="Archivo Light"/>
              <a:sym typeface="Archivo Light"/>
            </a:endParaRPr>
          </a:p>
        </p:txBody>
      </p:sp>
      <p:sp>
        <p:nvSpPr>
          <p:cNvPr id="1803" name="Google Shape;1803;p55"/>
          <p:cNvSpPr txBox="1">
            <a:spLocks noGrp="1"/>
          </p:cNvSpPr>
          <p:nvPr>
            <p:ph type="title" idx="429496729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Divergent Components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56"/>
          <p:cNvSpPr txBox="1"/>
          <p:nvPr/>
        </p:nvSpPr>
        <p:spPr>
          <a:xfrm>
            <a:off x="1001900" y="4556800"/>
            <a:ext cx="748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2"/>
                </a:solidFill>
                <a:latin typeface="Archivo"/>
                <a:ea typeface="Archivo"/>
                <a:cs typeface="Archivo"/>
                <a:sym typeface="Archivo"/>
              </a:rPr>
              <a:t> Note: </a:t>
            </a:r>
            <a:r>
              <a:rPr lang="en" sz="1200">
                <a:solidFill>
                  <a:schemeClr val="lt2"/>
                </a:solidFill>
                <a:latin typeface="Archivo Light"/>
                <a:ea typeface="Archivo Light"/>
                <a:cs typeface="Archivo Light"/>
                <a:sym typeface="Archivo Light"/>
              </a:rPr>
              <a:t>A full rundown of unexpected dependencies can be found in report, important ones explained here. </a:t>
            </a:r>
            <a:endParaRPr sz="1200">
              <a:solidFill>
                <a:schemeClr val="lt2"/>
              </a:solidFill>
              <a:latin typeface="Archivo Light"/>
              <a:ea typeface="Archivo Light"/>
              <a:cs typeface="Archivo Light"/>
              <a:sym typeface="Archivo Light"/>
            </a:endParaRPr>
          </a:p>
        </p:txBody>
      </p:sp>
      <p:sp>
        <p:nvSpPr>
          <p:cNvPr id="1810" name="Google Shape;1810;p56"/>
          <p:cNvSpPr txBox="1"/>
          <p:nvPr/>
        </p:nvSpPr>
        <p:spPr>
          <a:xfrm>
            <a:off x="910650" y="674725"/>
            <a:ext cx="7322700" cy="4494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Archivo Light"/>
              <a:buChar char="●"/>
            </a:pPr>
            <a:r>
              <a:rPr lang="en" b="1">
                <a:solidFill>
                  <a:schemeClr val="lt2"/>
                </a:solidFill>
                <a:latin typeface="Archivo"/>
                <a:ea typeface="Archivo"/>
                <a:cs typeface="Archivo"/>
                <a:sym typeface="Archivo"/>
              </a:rPr>
              <a:t>Wallet → Block.</a:t>
            </a:r>
            <a:r>
              <a:rPr lang="en">
                <a:solidFill>
                  <a:schemeClr val="lt2"/>
                </a:solidFill>
                <a:latin typeface="Archivo Light"/>
                <a:ea typeface="Archivo Light"/>
                <a:cs typeface="Archivo Light"/>
                <a:sym typeface="Archivo Light"/>
              </a:rPr>
              <a:t> </a:t>
            </a:r>
            <a:r>
              <a:rPr lang="en">
                <a:solidFill>
                  <a:schemeClr val="dk1"/>
                </a:solidFill>
                <a:latin typeface="Archivo Light"/>
                <a:ea typeface="Archivo Light"/>
                <a:cs typeface="Archivo Light"/>
                <a:sym typeface="Archivo Light"/>
              </a:rPr>
              <a:t> We suspected that the wallet simply dealt with keys however it is clear that the wallet gathers block information for backup purposes. (backup.cpp)</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317500" algn="l" rtl="0">
              <a:spcBef>
                <a:spcPts val="0"/>
              </a:spcBef>
              <a:spcAft>
                <a:spcPts val="0"/>
              </a:spcAft>
              <a:buClr>
                <a:schemeClr val="lt2"/>
              </a:buClr>
              <a:buSzPts val="1400"/>
              <a:buFont typeface="Archivo"/>
              <a:buChar char="●"/>
            </a:pPr>
            <a:r>
              <a:rPr lang="en" b="1">
                <a:solidFill>
                  <a:schemeClr val="lt2"/>
                </a:solidFill>
                <a:latin typeface="Archivo"/>
                <a:ea typeface="Archivo"/>
                <a:cs typeface="Archivo"/>
                <a:sym typeface="Archivo"/>
              </a:rPr>
              <a:t>Wallet → Transaction. </a:t>
            </a:r>
            <a:r>
              <a:rPr lang="en">
                <a:solidFill>
                  <a:schemeClr val="dk1"/>
                </a:solidFill>
                <a:latin typeface="Archivo Light"/>
                <a:ea typeface="Archivo Light"/>
                <a:cs typeface="Archivo Light"/>
                <a:sym typeface="Archivo Light"/>
              </a:rPr>
              <a:t>It was not expected that the wallet handled any transactions, however it does handle them. It handles partially signed transactions with functions PSBTInputSigned, PSBTinput, PartiallySignedTransaction,SignPSBTInput, FinalizeAndExtractPSBT, etc</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317500" algn="l" rtl="0">
              <a:spcBef>
                <a:spcPts val="0"/>
              </a:spcBef>
              <a:spcAft>
                <a:spcPts val="0"/>
              </a:spcAft>
              <a:buClr>
                <a:schemeClr val="lt2"/>
              </a:buClr>
              <a:buSzPts val="1400"/>
              <a:buFont typeface="Archivo Light"/>
              <a:buChar char="●"/>
            </a:pPr>
            <a:r>
              <a:rPr lang="en" b="1">
                <a:solidFill>
                  <a:schemeClr val="lt2"/>
                </a:solidFill>
                <a:latin typeface="Archivo"/>
                <a:ea typeface="Archivo"/>
                <a:cs typeface="Archivo"/>
                <a:sym typeface="Archivo"/>
              </a:rPr>
              <a:t>Transaction → Wallet. </a:t>
            </a:r>
            <a:r>
              <a:rPr lang="en">
                <a:solidFill>
                  <a:schemeClr val="dk1"/>
                </a:solidFill>
                <a:latin typeface="Archivo Light"/>
                <a:ea typeface="Archivo Light"/>
                <a:cs typeface="Archivo Light"/>
                <a:sym typeface="Archivo Light"/>
              </a:rPr>
              <a:t>It was not anticipated that transactions when created used data from the wallet such as Camount, and MAX_AMOUNT which are crucial constants. </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a:solidFill>
                <a:schemeClr val="lt2"/>
              </a:solidFill>
              <a:latin typeface="Archivo Light"/>
              <a:ea typeface="Archivo Light"/>
              <a:cs typeface="Archivo Light"/>
              <a:sym typeface="Archivo Light"/>
            </a:endParaRPr>
          </a:p>
          <a:p>
            <a:pPr marL="457200" lvl="0" indent="-317500" algn="l" rtl="0">
              <a:spcBef>
                <a:spcPts val="0"/>
              </a:spcBef>
              <a:spcAft>
                <a:spcPts val="0"/>
              </a:spcAft>
              <a:buClr>
                <a:schemeClr val="lt2"/>
              </a:buClr>
              <a:buSzPts val="1400"/>
              <a:buFont typeface="Archivo Light"/>
              <a:buChar char="●"/>
            </a:pPr>
            <a:r>
              <a:rPr lang="en" b="1">
                <a:solidFill>
                  <a:schemeClr val="lt2"/>
                </a:solidFill>
                <a:latin typeface="Archivo"/>
                <a:ea typeface="Archivo"/>
                <a:cs typeface="Archivo"/>
                <a:sym typeface="Archivo"/>
              </a:rPr>
              <a:t>Transaction → P2P. </a:t>
            </a:r>
            <a:r>
              <a:rPr lang="en">
                <a:solidFill>
                  <a:schemeClr val="dk1"/>
                </a:solidFill>
                <a:latin typeface="Archivo Light"/>
                <a:ea typeface="Archivo Light"/>
                <a:cs typeface="Archivo Light"/>
                <a:sym typeface="Archivo Light"/>
              </a:rPr>
              <a:t>Transformation need information about nodes which originate it, which is found in P2P. Gives idea about specific data used to support transactions,with function NodeID</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a:solidFill>
                <a:schemeClr val="lt2"/>
              </a:solidFill>
              <a:latin typeface="Archivo Light"/>
              <a:ea typeface="Archivo Light"/>
              <a:cs typeface="Archivo Light"/>
              <a:sym typeface="Archivo Light"/>
            </a:endParaRPr>
          </a:p>
          <a:p>
            <a:pPr marL="457200" lvl="0" indent="-317500" algn="l" rtl="0">
              <a:spcBef>
                <a:spcPts val="0"/>
              </a:spcBef>
              <a:spcAft>
                <a:spcPts val="0"/>
              </a:spcAft>
              <a:buClr>
                <a:schemeClr val="lt2"/>
              </a:buClr>
              <a:buSzPts val="1400"/>
              <a:buFont typeface="Archivo Light"/>
              <a:buChar char="●"/>
            </a:pPr>
            <a:r>
              <a:rPr lang="en" b="1">
                <a:solidFill>
                  <a:schemeClr val="lt2"/>
                </a:solidFill>
                <a:latin typeface="Archivo"/>
                <a:ea typeface="Archivo"/>
                <a:cs typeface="Archivo"/>
                <a:sym typeface="Archivo"/>
              </a:rPr>
              <a:t>Storage Engine → Validation Engine.</a:t>
            </a:r>
            <a:r>
              <a:rPr lang="en">
                <a:solidFill>
                  <a:schemeClr val="lt2"/>
                </a:solidFill>
                <a:latin typeface="Archivo Light"/>
                <a:ea typeface="Archivo Light"/>
                <a:cs typeface="Archivo Light"/>
                <a:sym typeface="Archivo Light"/>
              </a:rPr>
              <a:t> </a:t>
            </a:r>
            <a:r>
              <a:rPr lang="en">
                <a:solidFill>
                  <a:schemeClr val="dk1"/>
                </a:solidFill>
                <a:latin typeface="Archivo Light"/>
                <a:ea typeface="Archivo Light"/>
                <a:cs typeface="Archivo Light"/>
                <a:sym typeface="Archivo Light"/>
              </a:rPr>
              <a:t>The storage engine needs to understand the rules which govern blocks and transactions. Uses (m_blockman from validation)</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a:solidFill>
                  <a:schemeClr val="lt2"/>
                </a:solidFill>
                <a:latin typeface="Archivo Light"/>
                <a:ea typeface="Archivo Light"/>
                <a:cs typeface="Archivo Light"/>
                <a:sym typeface="Archivo Light"/>
              </a:rPr>
              <a:t> </a:t>
            </a:r>
            <a:endParaRPr>
              <a:solidFill>
                <a:schemeClr val="lt2"/>
              </a:solidFill>
              <a:latin typeface="Archivo Light"/>
              <a:ea typeface="Archivo Light"/>
              <a:cs typeface="Archivo Light"/>
              <a:sym typeface="Archivo Light"/>
            </a:endParaRPr>
          </a:p>
        </p:txBody>
      </p:sp>
      <p:sp>
        <p:nvSpPr>
          <p:cNvPr id="1811" name="Google Shape;1811;p56"/>
          <p:cNvSpPr txBox="1">
            <a:spLocks noGrp="1"/>
          </p:cNvSpPr>
          <p:nvPr>
            <p:ph type="title" idx="4294967295"/>
          </p:nvPr>
        </p:nvSpPr>
        <p:spPr>
          <a:xfrm>
            <a:off x="720000" y="273925"/>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Divergent Dependencies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57"/>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Subsystem Investigation </a:t>
            </a:r>
            <a:endParaRPr sz="5000"/>
          </a:p>
          <a:p>
            <a:pPr marL="0" lvl="0" indent="0" algn="ctr" rtl="0">
              <a:spcBef>
                <a:spcPts val="0"/>
              </a:spcBef>
              <a:spcAft>
                <a:spcPts val="0"/>
              </a:spcAft>
              <a:buNone/>
            </a:pPr>
            <a:r>
              <a:rPr lang="en" sz="1200">
                <a:solidFill>
                  <a:srgbClr val="35CFDB"/>
                </a:solidFill>
              </a:rPr>
              <a:t>P2P Network Interface</a:t>
            </a:r>
            <a:endParaRPr sz="1200">
              <a:solidFill>
                <a:srgbClr val="35CFDB"/>
              </a:solidFill>
            </a:endParaRPr>
          </a:p>
        </p:txBody>
      </p:sp>
      <p:sp>
        <p:nvSpPr>
          <p:cNvPr id="1818" name="Google Shape;1818;p57"/>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grpSp>
        <p:nvGrpSpPr>
          <p:cNvPr id="1819" name="Google Shape;1819;p57"/>
          <p:cNvGrpSpPr/>
          <p:nvPr/>
        </p:nvGrpSpPr>
        <p:grpSpPr>
          <a:xfrm>
            <a:off x="2413848" y="4100179"/>
            <a:ext cx="518269" cy="328105"/>
            <a:chOff x="783960" y="4261704"/>
            <a:chExt cx="518269" cy="328105"/>
          </a:xfrm>
        </p:grpSpPr>
        <p:sp>
          <p:nvSpPr>
            <p:cNvPr id="1820" name="Google Shape;1820;p5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1" name="Google Shape;1821;p57"/>
            <p:cNvGrpSpPr/>
            <p:nvPr/>
          </p:nvGrpSpPr>
          <p:grpSpPr>
            <a:xfrm>
              <a:off x="783960" y="4261704"/>
              <a:ext cx="518269" cy="328105"/>
              <a:chOff x="783960" y="4261704"/>
              <a:chExt cx="518269" cy="328105"/>
            </a:xfrm>
          </p:grpSpPr>
          <p:sp>
            <p:nvSpPr>
              <p:cNvPr id="1822" name="Google Shape;1822;p5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6" name="Google Shape;1826;p57"/>
          <p:cNvGrpSpPr/>
          <p:nvPr/>
        </p:nvGrpSpPr>
        <p:grpSpPr>
          <a:xfrm>
            <a:off x="1277287" y="232724"/>
            <a:ext cx="609540" cy="583574"/>
            <a:chOff x="3105300" y="593625"/>
            <a:chExt cx="256800" cy="245850"/>
          </a:xfrm>
        </p:grpSpPr>
        <p:sp>
          <p:nvSpPr>
            <p:cNvPr id="1827" name="Google Shape;1827;p5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58"/>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P2P Network Interface</a:t>
            </a:r>
            <a:endParaRPr/>
          </a:p>
        </p:txBody>
      </p:sp>
      <p:sp>
        <p:nvSpPr>
          <p:cNvPr id="1836" name="Google Shape;1836;p58"/>
          <p:cNvSpPr txBox="1">
            <a:spLocks noGrp="1"/>
          </p:cNvSpPr>
          <p:nvPr>
            <p:ph type="title" idx="2"/>
          </p:nvPr>
        </p:nvSpPr>
        <p:spPr>
          <a:xfrm>
            <a:off x="4895400" y="1260279"/>
            <a:ext cx="3535500" cy="5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Flow</a:t>
            </a:r>
            <a:endParaRPr/>
          </a:p>
        </p:txBody>
      </p:sp>
      <p:sp>
        <p:nvSpPr>
          <p:cNvPr id="1837" name="Google Shape;1837;p58"/>
          <p:cNvSpPr txBox="1">
            <a:spLocks noGrp="1"/>
          </p:cNvSpPr>
          <p:nvPr>
            <p:ph type="subTitle" idx="1"/>
          </p:nvPr>
        </p:nvSpPr>
        <p:spPr>
          <a:xfrm>
            <a:off x="4895400" y="1866900"/>
            <a:ext cx="3535500" cy="23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Conceptual: </a:t>
            </a:r>
            <a:endParaRPr b="1">
              <a:solidFill>
                <a:srgbClr val="35CFDB"/>
              </a:solidFill>
              <a:latin typeface="Archivo"/>
              <a:ea typeface="Archivo"/>
              <a:cs typeface="Archivo"/>
              <a:sym typeface="Archivo"/>
            </a:endParaRPr>
          </a:p>
          <a:p>
            <a:pPr marL="0" lvl="0" indent="0" algn="l" rtl="0">
              <a:spcBef>
                <a:spcPts val="0"/>
              </a:spcBef>
              <a:spcAft>
                <a:spcPts val="0"/>
              </a:spcAft>
              <a:buNone/>
            </a:pPr>
            <a:r>
              <a:rPr lang="en"/>
              <a:t>Explore our initial conceptual and concrete architecture</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35CFDB"/>
                </a:solidFill>
                <a:latin typeface="Archivo"/>
                <a:ea typeface="Archivo"/>
                <a:cs typeface="Archivo"/>
                <a:sym typeface="Archivo"/>
              </a:rPr>
              <a:t>Concrete: </a:t>
            </a:r>
            <a:endParaRPr/>
          </a:p>
          <a:p>
            <a:pPr marL="0" lvl="0" indent="0" algn="l" rtl="0">
              <a:spcBef>
                <a:spcPts val="0"/>
              </a:spcBef>
              <a:spcAft>
                <a:spcPts val="0"/>
              </a:spcAft>
              <a:buNone/>
            </a:pPr>
            <a:r>
              <a:rPr lang="en"/>
              <a:t>Find the divergences we’ve observed through reflexive analysis.</a:t>
            </a:r>
            <a:endParaRPr/>
          </a:p>
        </p:txBody>
      </p:sp>
      <p:sp>
        <p:nvSpPr>
          <p:cNvPr id="1838" name="Google Shape;1838;p58"/>
          <p:cNvSpPr txBox="1">
            <a:spLocks noGrp="1"/>
          </p:cNvSpPr>
          <p:nvPr>
            <p:ph type="subTitle" idx="3"/>
          </p:nvPr>
        </p:nvSpPr>
        <p:spPr>
          <a:xfrm>
            <a:off x="713100" y="1819175"/>
            <a:ext cx="3535500" cy="23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35CFDB"/>
                </a:solidFill>
                <a:latin typeface="Archivo"/>
                <a:ea typeface="Archivo"/>
                <a:cs typeface="Archivo"/>
                <a:sym typeface="Archivo"/>
              </a:rPr>
              <a:t>Main focus:</a:t>
            </a:r>
            <a:r>
              <a:rPr lang="en"/>
              <a:t> </a:t>
            </a:r>
            <a:endParaRPr/>
          </a:p>
          <a:p>
            <a:pPr marL="0" lvl="0" indent="0" algn="r" rtl="0">
              <a:spcBef>
                <a:spcPts val="0"/>
              </a:spcBef>
              <a:spcAft>
                <a:spcPts val="0"/>
              </a:spcAft>
              <a:buNone/>
            </a:pPr>
            <a:r>
              <a:rPr lang="en"/>
              <a:t>communication between peers within a peer to peer network</a:t>
            </a:r>
            <a:endParaRPr/>
          </a:p>
          <a:p>
            <a:pPr marL="0" lvl="0" indent="0" algn="r" rtl="0">
              <a:spcBef>
                <a:spcPts val="0"/>
              </a:spcBef>
              <a:spcAft>
                <a:spcPts val="0"/>
              </a:spcAft>
              <a:buNone/>
            </a:pPr>
            <a:endParaRPr/>
          </a:p>
          <a:p>
            <a:pPr marL="0" lvl="0" indent="0" algn="r" rtl="0">
              <a:spcBef>
                <a:spcPts val="0"/>
              </a:spcBef>
              <a:spcAft>
                <a:spcPts val="0"/>
              </a:spcAft>
              <a:buNone/>
            </a:pPr>
            <a:r>
              <a:rPr lang="en" b="1">
                <a:solidFill>
                  <a:srgbClr val="35CFDB"/>
                </a:solidFill>
                <a:latin typeface="Archivo"/>
                <a:ea typeface="Archivo"/>
                <a:cs typeface="Archivo"/>
                <a:sym typeface="Archivo"/>
              </a:rPr>
              <a:t>Includes</a:t>
            </a:r>
            <a:r>
              <a:rPr lang="en"/>
              <a:t>:</a:t>
            </a:r>
            <a:endParaRPr/>
          </a:p>
          <a:p>
            <a:pPr marL="0" lvl="0" indent="0" algn="r" rtl="0">
              <a:spcBef>
                <a:spcPts val="0"/>
              </a:spcBef>
              <a:spcAft>
                <a:spcPts val="0"/>
              </a:spcAft>
              <a:buNone/>
            </a:pPr>
            <a:r>
              <a:rPr lang="en"/>
              <a:t>Peer Discovery and Maintenance</a:t>
            </a:r>
            <a:endParaRPr/>
          </a:p>
          <a:p>
            <a:pPr marL="0" lvl="0" indent="0" algn="r" rtl="0">
              <a:spcBef>
                <a:spcPts val="0"/>
              </a:spcBef>
              <a:spcAft>
                <a:spcPts val="0"/>
              </a:spcAft>
              <a:buNone/>
            </a:pPr>
            <a:r>
              <a:rPr lang="en"/>
              <a:t>Sending Transactions or blocks to other peers</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1839" name="Google Shape;1839;p58"/>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Subsystem Investigation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5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Conceptual Architecture</a:t>
            </a:r>
            <a:endParaRPr>
              <a:solidFill>
                <a:srgbClr val="FFFFFF"/>
              </a:solidFill>
            </a:endParaRPr>
          </a:p>
        </p:txBody>
      </p:sp>
      <p:pic>
        <p:nvPicPr>
          <p:cNvPr id="1846" name="Google Shape;1846;p59"/>
          <p:cNvPicPr preferRelativeResize="0"/>
          <p:nvPr/>
        </p:nvPicPr>
        <p:blipFill>
          <a:blip r:embed="rId3">
            <a:alphaModFix/>
          </a:blip>
          <a:stretch>
            <a:fillRect/>
          </a:stretch>
        </p:blipFill>
        <p:spPr>
          <a:xfrm>
            <a:off x="152400" y="1170000"/>
            <a:ext cx="4538599" cy="3821100"/>
          </a:xfrm>
          <a:prstGeom prst="rect">
            <a:avLst/>
          </a:prstGeom>
          <a:noFill/>
          <a:ln>
            <a:noFill/>
          </a:ln>
        </p:spPr>
      </p:pic>
      <p:sp>
        <p:nvSpPr>
          <p:cNvPr id="1847" name="Google Shape;1847;p59"/>
          <p:cNvSpPr txBox="1"/>
          <p:nvPr/>
        </p:nvSpPr>
        <p:spPr>
          <a:xfrm>
            <a:off x="4766325" y="1161800"/>
            <a:ext cx="43776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Zero Message Queue (ZMQ):</a:t>
            </a:r>
            <a:r>
              <a:rPr lang="en">
                <a:solidFill>
                  <a:schemeClr val="dk1"/>
                </a:solidFill>
                <a:latin typeface="Archivo Light"/>
                <a:ea typeface="Archivo Light"/>
                <a:cs typeface="Archivo Light"/>
                <a:sym typeface="Archivo Light"/>
              </a:rPr>
              <a:t> </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Publisher / subscriber messaging system.</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Routing Module</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Routing, receiving, and transmitting of data.</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Peer Discovery and Maintenance</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Peer discovery, malicious peers, avoiding DoS, and ignoring bad actors.</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TOR and I2P</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Connect to the P2P network more anonymously.</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Bloom Filter</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Partially hide transactions of interest from peers.</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Authentication and Encryption</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Secures and encrypts connections between peers.</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CRC32C</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Error detection in data transmission and storage.</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b="1">
                <a:solidFill>
                  <a:srgbClr val="35CFDB"/>
                </a:solidFill>
                <a:latin typeface="Archivo"/>
                <a:ea typeface="Archivo"/>
                <a:cs typeface="Archivo"/>
                <a:sym typeface="Archivo"/>
              </a:rPr>
              <a:t>Merkle tree verifier</a:t>
            </a:r>
            <a:r>
              <a:rPr lang="en">
                <a:solidFill>
                  <a:schemeClr val="dk1"/>
                </a:solidFill>
                <a:latin typeface="Archivo Light"/>
                <a:ea typeface="Archivo Light"/>
                <a:cs typeface="Archivo Light"/>
                <a:sym typeface="Archivo Light"/>
              </a:rPr>
              <a:t>:</a:t>
            </a:r>
            <a:endParaRPr>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a:solidFill>
                  <a:schemeClr val="dk1"/>
                </a:solidFill>
                <a:latin typeface="Archivo Light"/>
                <a:ea typeface="Archivo Light"/>
                <a:cs typeface="Archivo Light"/>
                <a:sym typeface="Archivo Light"/>
              </a:rPr>
              <a:t>Verify transactions using tiny bandwidth through p2p.</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60"/>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Concrete Architecture</a:t>
            </a:r>
            <a:endParaRPr>
              <a:solidFill>
                <a:srgbClr val="FFFFFF"/>
              </a:solidFill>
            </a:endParaRPr>
          </a:p>
        </p:txBody>
      </p:sp>
      <p:pic>
        <p:nvPicPr>
          <p:cNvPr id="1854" name="Google Shape;1854;p60"/>
          <p:cNvPicPr preferRelativeResize="0"/>
          <p:nvPr/>
        </p:nvPicPr>
        <p:blipFill>
          <a:blip r:embed="rId3">
            <a:alphaModFix/>
          </a:blip>
          <a:stretch>
            <a:fillRect/>
          </a:stretch>
        </p:blipFill>
        <p:spPr>
          <a:xfrm>
            <a:off x="152400" y="1170000"/>
            <a:ext cx="4400576" cy="3821100"/>
          </a:xfrm>
          <a:prstGeom prst="rect">
            <a:avLst/>
          </a:prstGeom>
          <a:noFill/>
          <a:ln>
            <a:noFill/>
          </a:ln>
        </p:spPr>
      </p:pic>
      <p:sp>
        <p:nvSpPr>
          <p:cNvPr id="1855" name="Google Shape;1855;p60"/>
          <p:cNvSpPr txBox="1">
            <a:spLocks noGrp="1"/>
          </p:cNvSpPr>
          <p:nvPr>
            <p:ph type="subTitle" idx="4294967295"/>
          </p:nvPr>
        </p:nvSpPr>
        <p:spPr>
          <a:xfrm>
            <a:off x="4888500" y="1170000"/>
            <a:ext cx="3535500" cy="28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Convergences: </a:t>
            </a:r>
            <a:endParaRPr b="1">
              <a:solidFill>
                <a:srgbClr val="35CFDB"/>
              </a:solidFill>
              <a:latin typeface="Archivo"/>
              <a:ea typeface="Archivo"/>
              <a:cs typeface="Archivo"/>
              <a:sym typeface="Archivo"/>
            </a:endParaRPr>
          </a:p>
          <a:p>
            <a:pPr marL="0" lvl="0" indent="0" algn="l" rtl="0">
              <a:spcBef>
                <a:spcPts val="0"/>
              </a:spcBef>
              <a:spcAft>
                <a:spcPts val="0"/>
              </a:spcAft>
              <a:buNone/>
            </a:pPr>
            <a:r>
              <a:rPr lang="en"/>
              <a:t>Conceptual components were able to cleanly represent the Peer to Peer Network Interface Component</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35CFDB"/>
                </a:solidFill>
                <a:latin typeface="Archivo"/>
                <a:ea typeface="Archivo"/>
                <a:cs typeface="Archivo"/>
                <a:sym typeface="Archivo"/>
              </a:rPr>
              <a:t>Divergences: </a:t>
            </a:r>
            <a:endParaRPr/>
          </a:p>
          <a:p>
            <a:pPr marL="0" lvl="0" indent="0" algn="l" rtl="0">
              <a:spcBef>
                <a:spcPts val="0"/>
              </a:spcBef>
              <a:spcAft>
                <a:spcPts val="0"/>
              </a:spcAft>
              <a:buNone/>
            </a:pPr>
            <a:r>
              <a:rPr lang="en"/>
              <a:t>ZMQ component was misunderstood - does not deal with P2P communication or the underlying network protocols.</a:t>
            </a:r>
            <a:endParaRPr/>
          </a:p>
          <a:p>
            <a:pPr marL="0" lvl="0" indent="0" algn="l" rtl="0">
              <a:spcBef>
                <a:spcPts val="0"/>
              </a:spcBef>
              <a:spcAft>
                <a:spcPts val="0"/>
              </a:spcAft>
              <a:buNone/>
            </a:pPr>
            <a:endParaRPr/>
          </a:p>
          <a:p>
            <a:pPr marL="0" lvl="0" indent="0" algn="l" rtl="0">
              <a:spcBef>
                <a:spcPts val="0"/>
              </a:spcBef>
              <a:spcAft>
                <a:spcPts val="0"/>
              </a:spcAft>
              <a:buNone/>
            </a:pPr>
            <a:r>
              <a:rPr lang="en"/>
              <a:t>Many </a:t>
            </a:r>
            <a:r>
              <a:rPr lang="en">
                <a:solidFill>
                  <a:srgbClr val="92F7FF"/>
                </a:solidFill>
              </a:rPr>
              <a:t>vacant or unexpected connections</a:t>
            </a:r>
            <a:r>
              <a:rPr lang="en"/>
              <a:t>. </a:t>
            </a:r>
            <a:endParaRPr/>
          </a:p>
          <a:p>
            <a:pPr marL="0" lvl="0" indent="0" algn="l" rtl="0">
              <a:spcBef>
                <a:spcPts val="0"/>
              </a:spcBef>
              <a:spcAft>
                <a:spcPts val="0"/>
              </a:spcAft>
              <a:buNone/>
            </a:pPr>
            <a:r>
              <a:rPr lang="en"/>
              <a:t>Explored next…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856" name="Google Shape;1856;p60"/>
          <p:cNvCxnSpPr/>
          <p:nvPr/>
        </p:nvCxnSpPr>
        <p:spPr>
          <a:xfrm>
            <a:off x="5052675" y="3968000"/>
            <a:ext cx="0" cy="858900"/>
          </a:xfrm>
          <a:prstGeom prst="straightConnector1">
            <a:avLst/>
          </a:prstGeom>
          <a:noFill/>
          <a:ln w="76200" cap="flat" cmpd="sng">
            <a:solidFill>
              <a:schemeClr val="dk1"/>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61"/>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Reflexion Analysis - 2nd Level</a:t>
            </a:r>
            <a:endParaRPr sz="5000"/>
          </a:p>
        </p:txBody>
      </p:sp>
      <p:sp>
        <p:nvSpPr>
          <p:cNvPr id="1863" name="Google Shape;1863;p61"/>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grpSp>
        <p:nvGrpSpPr>
          <p:cNvPr id="1864" name="Google Shape;1864;p61"/>
          <p:cNvGrpSpPr/>
          <p:nvPr/>
        </p:nvGrpSpPr>
        <p:grpSpPr>
          <a:xfrm>
            <a:off x="2413848" y="4100179"/>
            <a:ext cx="518269" cy="328105"/>
            <a:chOff x="783960" y="4261704"/>
            <a:chExt cx="518269" cy="328105"/>
          </a:xfrm>
        </p:grpSpPr>
        <p:sp>
          <p:nvSpPr>
            <p:cNvPr id="1865" name="Google Shape;1865;p6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61"/>
            <p:cNvGrpSpPr/>
            <p:nvPr/>
          </p:nvGrpSpPr>
          <p:grpSpPr>
            <a:xfrm>
              <a:off x="783960" y="4261704"/>
              <a:ext cx="518269" cy="328105"/>
              <a:chOff x="783960" y="4261704"/>
              <a:chExt cx="518269" cy="328105"/>
            </a:xfrm>
          </p:grpSpPr>
          <p:sp>
            <p:nvSpPr>
              <p:cNvPr id="1867" name="Google Shape;1867;p6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1" name="Google Shape;1871;p61"/>
          <p:cNvGrpSpPr/>
          <p:nvPr/>
        </p:nvGrpSpPr>
        <p:grpSpPr>
          <a:xfrm>
            <a:off x="1277287" y="232724"/>
            <a:ext cx="609540" cy="583574"/>
            <a:chOff x="3105300" y="593625"/>
            <a:chExt cx="256800" cy="245850"/>
          </a:xfrm>
        </p:grpSpPr>
        <p:sp>
          <p:nvSpPr>
            <p:cNvPr id="1872" name="Google Shape;1872;p6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62"/>
          <p:cNvSpPr txBox="1">
            <a:spLocks noGrp="1"/>
          </p:cNvSpPr>
          <p:nvPr>
            <p:ph type="title"/>
          </p:nvPr>
        </p:nvSpPr>
        <p:spPr>
          <a:xfrm>
            <a:off x="720000" y="433502"/>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Divergent Dependencies</a:t>
            </a:r>
            <a:endParaRPr sz="3600">
              <a:solidFill>
                <a:srgbClr val="FFFFFF"/>
              </a:solidFill>
            </a:endParaRPr>
          </a:p>
          <a:p>
            <a:pPr marL="0" lvl="0" indent="0" algn="ctr" rtl="0">
              <a:spcBef>
                <a:spcPts val="0"/>
              </a:spcBef>
              <a:spcAft>
                <a:spcPts val="0"/>
              </a:spcAft>
              <a:buNone/>
            </a:pPr>
            <a:r>
              <a:rPr lang="en" sz="1200">
                <a:solidFill>
                  <a:srgbClr val="FFFFFF"/>
                </a:solidFill>
              </a:rPr>
              <a:t>Heightened interconnectivity of the Peer Discovery and Maintenance</a:t>
            </a:r>
            <a:endParaRPr sz="1200">
              <a:solidFill>
                <a:srgbClr val="FFFFFF"/>
              </a:solidFill>
            </a:endParaRPr>
          </a:p>
        </p:txBody>
      </p:sp>
      <p:sp>
        <p:nvSpPr>
          <p:cNvPr id="1881" name="Google Shape;1881;p62"/>
          <p:cNvSpPr txBox="1"/>
          <p:nvPr/>
        </p:nvSpPr>
        <p:spPr>
          <a:xfrm>
            <a:off x="268050" y="1210250"/>
            <a:ext cx="8264100" cy="3709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solidFill>
                  <a:schemeClr val="accent1"/>
                </a:solidFill>
                <a:latin typeface="Archivo"/>
                <a:ea typeface="Archivo"/>
                <a:cs typeface="Archivo"/>
                <a:sym typeface="Archivo"/>
              </a:rPr>
              <a:t>ZMQ </a:t>
            </a:r>
            <a:r>
              <a:rPr lang="en" sz="1300" b="1">
                <a:solidFill>
                  <a:schemeClr val="accent1"/>
                </a:solidFill>
                <a:latin typeface="Archivo"/>
                <a:ea typeface="Archivo"/>
                <a:cs typeface="Archivo"/>
                <a:sym typeface="Archivo"/>
              </a:rPr>
              <a:t>→ </a:t>
            </a:r>
            <a:r>
              <a:rPr lang="en" b="1">
                <a:solidFill>
                  <a:schemeClr val="accent1"/>
                </a:solidFill>
                <a:latin typeface="Archivo"/>
                <a:ea typeface="Archivo"/>
                <a:cs typeface="Archivo"/>
                <a:sym typeface="Archivo"/>
              </a:rPr>
              <a:t> Peer Discovery and Maintenance: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arises due to zmqpublishnotifier.cpp file, which is used to specify the IPv6 address format in the error message when there is a problem with the ZMQ socket binding.</a:t>
            </a:r>
            <a:endParaRPr>
              <a:solidFill>
                <a:schemeClr val="dk1"/>
              </a:solidFill>
              <a:latin typeface="Archivo Light"/>
              <a:ea typeface="Archivo Light"/>
              <a:cs typeface="Archivo Light"/>
              <a:sym typeface="Archivo Light"/>
            </a:endParaRPr>
          </a:p>
          <a:p>
            <a:pPr marL="9144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b="1">
                <a:solidFill>
                  <a:schemeClr val="accent1"/>
                </a:solidFill>
                <a:latin typeface="Archivo"/>
                <a:ea typeface="Archivo"/>
                <a:cs typeface="Archivo"/>
                <a:sym typeface="Archivo"/>
              </a:rPr>
              <a:t>Peer Discovery and Maintenance </a:t>
            </a:r>
            <a:r>
              <a:rPr lang="en" sz="1650" b="1">
                <a:solidFill>
                  <a:schemeClr val="accent1"/>
                </a:solidFill>
              </a:rPr>
              <a:t>↔ </a:t>
            </a:r>
            <a:r>
              <a:rPr lang="en" b="1">
                <a:solidFill>
                  <a:schemeClr val="accent1"/>
                </a:solidFill>
                <a:latin typeface="Archivo"/>
                <a:ea typeface="Archivo"/>
                <a:cs typeface="Archivo"/>
                <a:sym typeface="Archivo"/>
              </a:rPr>
              <a:t>Merkle Tree: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prevents nodes from being misled by malicious peers that may provide invalid block headers</a:t>
            </a:r>
            <a:endParaRPr>
              <a:solidFill>
                <a:schemeClr val="dk1"/>
              </a:solidFill>
              <a:latin typeface="Archivo Light"/>
              <a:ea typeface="Archivo Light"/>
              <a:cs typeface="Archivo Light"/>
              <a:sym typeface="Archivo Light"/>
            </a:endParaRPr>
          </a:p>
          <a:p>
            <a:pPr marL="9144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b="1">
                <a:solidFill>
                  <a:schemeClr val="accent1"/>
                </a:solidFill>
                <a:latin typeface="Archivo"/>
                <a:ea typeface="Archivo"/>
                <a:cs typeface="Archivo"/>
                <a:sym typeface="Archivo"/>
              </a:rPr>
              <a:t>TOR I2P </a:t>
            </a:r>
            <a:r>
              <a:rPr lang="en" sz="1650" b="1">
                <a:solidFill>
                  <a:schemeClr val="accent1"/>
                </a:solidFill>
              </a:rPr>
              <a:t>↔ </a:t>
            </a:r>
            <a:r>
              <a:rPr lang="en" b="1">
                <a:solidFill>
                  <a:schemeClr val="accent1"/>
                </a:solidFill>
                <a:latin typeface="Archivo"/>
                <a:ea typeface="Archivo"/>
                <a:cs typeface="Archivo"/>
                <a:sym typeface="Archivo"/>
              </a:rPr>
              <a:t>Peer Discovery and Maintenance: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security files of TORP are linked to PDM file net*.cpp. These files help provide secure and anonymous communication channels between peers</a:t>
            </a:r>
            <a:endParaRPr>
              <a:solidFill>
                <a:schemeClr val="dk1"/>
              </a:solidFill>
              <a:latin typeface="Archivo Light"/>
              <a:ea typeface="Archivo Light"/>
              <a:cs typeface="Archivo Light"/>
              <a:sym typeface="Archivo Light"/>
            </a:endParaRPr>
          </a:p>
          <a:p>
            <a:pPr marL="914400" lvl="0" indent="0" algn="l" rtl="0">
              <a:spcBef>
                <a:spcPts val="0"/>
              </a:spcBef>
              <a:spcAft>
                <a:spcPts val="0"/>
              </a:spcAft>
              <a:buNone/>
            </a:pP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b="1">
                <a:solidFill>
                  <a:schemeClr val="accent1"/>
                </a:solidFill>
                <a:latin typeface="Archivo"/>
                <a:ea typeface="Archivo"/>
                <a:cs typeface="Archivo"/>
                <a:sym typeface="Archivo"/>
              </a:rPr>
              <a:t>Peer Discovery and Maintenance </a:t>
            </a:r>
            <a:r>
              <a:rPr lang="en" sz="1300" b="1">
                <a:solidFill>
                  <a:schemeClr val="accent1"/>
                </a:solidFill>
                <a:latin typeface="Archivo"/>
                <a:ea typeface="Archivo"/>
                <a:cs typeface="Archivo"/>
                <a:sym typeface="Archivo"/>
              </a:rPr>
              <a:t>→ </a:t>
            </a:r>
            <a:r>
              <a:rPr lang="en" b="1">
                <a:solidFill>
                  <a:schemeClr val="accent1"/>
                </a:solidFill>
                <a:latin typeface="Archivo"/>
                <a:ea typeface="Archivo"/>
                <a:cs typeface="Archivo"/>
                <a:sym typeface="Archivo"/>
              </a:rPr>
              <a:t>Bloom Filter: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When a peer receives a Bloom filter-related message, it needs to process and respond to the message accordingly and interacts with the peer discovery and maintenance components to ensure that the communication is managed correctly, and with the ban manager to penalize any misbehaving nodes.</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aphicFrame>
        <p:nvGraphicFramePr>
          <p:cNvPr id="1559" name="Google Shape;1559;p36"/>
          <p:cNvGraphicFramePr/>
          <p:nvPr/>
        </p:nvGraphicFramePr>
        <p:xfrm>
          <a:off x="910200" y="232575"/>
          <a:ext cx="7323600" cy="4538645"/>
        </p:xfrm>
        <a:graphic>
          <a:graphicData uri="http://schemas.openxmlformats.org/drawingml/2006/table">
            <a:tbl>
              <a:tblPr>
                <a:noFill/>
                <a:tableStyleId>{B7CEEC41-475C-47A6-A18C-17EB1FC683BD}</a:tableStyleId>
              </a:tblPr>
              <a:tblGrid>
                <a:gridCol w="7323600">
                  <a:extLst>
                    <a:ext uri="{9D8B030D-6E8A-4147-A177-3AD203B41FA5}">
                      <a16:colId xmlns:a16="http://schemas.microsoft.com/office/drawing/2014/main" val="20000"/>
                    </a:ext>
                  </a:extLst>
                </a:gridCol>
              </a:tblGrid>
              <a:tr h="4891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01     Introduction</a:t>
                      </a:r>
                      <a:endParaRPr sz="1100" b="1">
                        <a:solidFill>
                          <a:schemeClr val="accent1"/>
                        </a:solidFill>
                        <a:latin typeface="Archivo"/>
                        <a:ea typeface="Archivo"/>
                        <a:cs typeface="Archivo"/>
                        <a:sym typeface="Archivo"/>
                      </a:endParaRPr>
                    </a:p>
                    <a:p>
                      <a:pPr marL="0" lvl="0" indent="0" algn="l" rtl="0">
                        <a:spcBef>
                          <a:spcPts val="0"/>
                        </a:spcBef>
                        <a:spcAft>
                          <a:spcPts val="0"/>
                        </a:spcAft>
                        <a:buNone/>
                      </a:pPr>
                      <a:r>
                        <a:rPr lang="en" sz="1100" b="1">
                          <a:solidFill>
                            <a:schemeClr val="accent1"/>
                          </a:solidFill>
                          <a:latin typeface="Archivo"/>
                          <a:ea typeface="Archivo"/>
                          <a:cs typeface="Archivo"/>
                          <a:sym typeface="Archivo"/>
                        </a:rPr>
                        <a:t>02     Derivation</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03      Conceptual Architecture Overview</a:t>
                      </a:r>
                      <a:endParaRPr sz="1100" b="1">
                        <a:solidFill>
                          <a:schemeClr val="accent1"/>
                        </a:solidFill>
                        <a:latin typeface="Archivo"/>
                        <a:ea typeface="Archivo"/>
                        <a:cs typeface="Archivo"/>
                        <a:sym typeface="Archivo"/>
                      </a:endParaRPr>
                    </a:p>
                    <a:p>
                      <a:pPr marL="0" lvl="0" indent="0" algn="l" rtl="0">
                        <a:spcBef>
                          <a:spcPts val="0"/>
                        </a:spcBef>
                        <a:spcAft>
                          <a:spcPts val="0"/>
                        </a:spcAft>
                        <a:buNone/>
                      </a:pPr>
                      <a:r>
                        <a:rPr lang="en" sz="1100" b="1">
                          <a:solidFill>
                            <a:schemeClr val="accent1"/>
                          </a:solidFill>
                          <a:latin typeface="Archivo"/>
                          <a:ea typeface="Archivo"/>
                          <a:cs typeface="Archivo"/>
                          <a:sym typeface="Archivo"/>
                        </a:rPr>
                        <a:t>04      Updated Components </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05      Concrete Architecture</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06     Modified Components and Dependencies</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07     Subsystem Investigation of the P2P Network Interface</a:t>
                      </a:r>
                      <a:endParaRPr sz="1100" b="1">
                        <a:solidFill>
                          <a:schemeClr val="accent1"/>
                        </a:solidFill>
                        <a:latin typeface="Archivo"/>
                        <a:ea typeface="Archivo"/>
                        <a:cs typeface="Archivo"/>
                        <a:sym typeface="Archivo"/>
                      </a:endParaRPr>
                    </a:p>
                    <a:p>
                      <a:pPr marL="0" lvl="0" indent="0" algn="l" rtl="0">
                        <a:spcBef>
                          <a:spcPts val="0"/>
                        </a:spcBef>
                        <a:spcAft>
                          <a:spcPts val="0"/>
                        </a:spcAft>
                        <a:buNone/>
                      </a:pPr>
                      <a:r>
                        <a:rPr lang="en" sz="1100" b="1">
                          <a:solidFill>
                            <a:schemeClr val="accent1"/>
                          </a:solidFill>
                          <a:latin typeface="Archivo"/>
                          <a:ea typeface="Archivo"/>
                          <a:cs typeface="Archivo"/>
                          <a:sym typeface="Archivo"/>
                        </a:rPr>
                        <a:t>            -&gt; Subsystem Investigation</a:t>
                      </a:r>
                      <a:endParaRPr sz="1100" b="1">
                        <a:solidFill>
                          <a:schemeClr val="accent1"/>
                        </a:solidFill>
                        <a:latin typeface="Archivo"/>
                        <a:ea typeface="Archivo"/>
                        <a:cs typeface="Archivo"/>
                        <a:sym typeface="Archivo"/>
                      </a:endParaRPr>
                    </a:p>
                    <a:p>
                      <a:pPr marL="0" lvl="0" indent="0" algn="l" rtl="0">
                        <a:spcBef>
                          <a:spcPts val="0"/>
                        </a:spcBef>
                        <a:spcAft>
                          <a:spcPts val="0"/>
                        </a:spcAft>
                        <a:buNone/>
                      </a:pPr>
                      <a:r>
                        <a:rPr lang="en" sz="1100" b="1">
                          <a:solidFill>
                            <a:schemeClr val="accent1"/>
                          </a:solidFill>
                          <a:latin typeface="Archivo"/>
                          <a:ea typeface="Archivo"/>
                          <a:cs typeface="Archivo"/>
                          <a:sym typeface="Archivo"/>
                        </a:rPr>
                        <a:t>            -&gt; Conceptual Architecture</a:t>
                      </a:r>
                      <a:endParaRPr sz="1100" b="1">
                        <a:solidFill>
                          <a:schemeClr val="accent1"/>
                        </a:solidFill>
                        <a:latin typeface="Archivo"/>
                        <a:ea typeface="Archivo"/>
                        <a:cs typeface="Archivo"/>
                        <a:sym typeface="Archivo"/>
                      </a:endParaRPr>
                    </a:p>
                    <a:p>
                      <a:pPr marL="0" lvl="0" indent="0" algn="l" rtl="0">
                        <a:spcBef>
                          <a:spcPts val="0"/>
                        </a:spcBef>
                        <a:spcAft>
                          <a:spcPts val="0"/>
                        </a:spcAft>
                        <a:buNone/>
                      </a:pPr>
                      <a:r>
                        <a:rPr lang="en" sz="1100" b="1">
                          <a:solidFill>
                            <a:schemeClr val="accent1"/>
                          </a:solidFill>
                          <a:latin typeface="Archivo"/>
                          <a:ea typeface="Archivo"/>
                          <a:cs typeface="Archivo"/>
                          <a:sym typeface="Archivo"/>
                        </a:rPr>
                        <a:t>            -&gt; Concrete Architecture</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08      Reflexion Analysis - 2nd Level</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09      Use Case Analysis</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10      Effects of Concurrency and Team Issues</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11      Limitations and Lessons Learnt</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78425">
                <a:tc>
                  <a:txBody>
                    <a:bodyPr/>
                    <a:lstStyle/>
                    <a:p>
                      <a:pPr marL="0" lvl="0" indent="0" algn="l" rtl="0">
                        <a:spcBef>
                          <a:spcPts val="0"/>
                        </a:spcBef>
                        <a:spcAft>
                          <a:spcPts val="0"/>
                        </a:spcAft>
                        <a:buNone/>
                      </a:pPr>
                      <a:r>
                        <a:rPr lang="en" sz="1100" b="1">
                          <a:solidFill>
                            <a:schemeClr val="accent1"/>
                          </a:solidFill>
                          <a:latin typeface="Archivo"/>
                          <a:ea typeface="Archivo"/>
                          <a:cs typeface="Archivo"/>
                          <a:sym typeface="Archivo"/>
                        </a:rPr>
                        <a:t>12      Conclusion</a:t>
                      </a:r>
                      <a:endParaRPr sz="1100" b="1">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63"/>
          <p:cNvSpPr txBox="1">
            <a:spLocks noGrp="1"/>
          </p:cNvSpPr>
          <p:nvPr>
            <p:ph type="title"/>
          </p:nvPr>
        </p:nvSpPr>
        <p:spPr>
          <a:xfrm>
            <a:off x="720000" y="433502"/>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rPr>
              <a:t>Divergent Dependencies</a:t>
            </a:r>
            <a:endParaRPr sz="3600">
              <a:solidFill>
                <a:srgbClr val="FFFFFF"/>
              </a:solidFill>
            </a:endParaRPr>
          </a:p>
          <a:p>
            <a:pPr marL="0" lvl="0" indent="0" algn="ctr" rtl="0">
              <a:spcBef>
                <a:spcPts val="0"/>
              </a:spcBef>
              <a:spcAft>
                <a:spcPts val="0"/>
              </a:spcAft>
              <a:buNone/>
            </a:pPr>
            <a:r>
              <a:rPr lang="en" sz="1200">
                <a:solidFill>
                  <a:srgbClr val="FFFFFF"/>
                </a:solidFill>
              </a:rPr>
              <a:t>Reduced ZMQ interconnections, and Others</a:t>
            </a:r>
            <a:endParaRPr sz="3600">
              <a:solidFill>
                <a:srgbClr val="FFFFFF"/>
              </a:solidFill>
            </a:endParaRPr>
          </a:p>
        </p:txBody>
      </p:sp>
      <p:sp>
        <p:nvSpPr>
          <p:cNvPr id="1888" name="Google Shape;1888;p63"/>
          <p:cNvSpPr txBox="1"/>
          <p:nvPr/>
        </p:nvSpPr>
        <p:spPr>
          <a:xfrm>
            <a:off x="268050" y="1210250"/>
            <a:ext cx="83550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b="1">
                <a:solidFill>
                  <a:schemeClr val="accent1"/>
                </a:solidFill>
                <a:latin typeface="Archivo"/>
                <a:ea typeface="Archivo"/>
                <a:cs typeface="Archivo"/>
                <a:sym typeface="Archivo"/>
              </a:rPr>
              <a:t>ZMQ ↛     TOR I2P/P2P Network: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ZMQ does not deal with P2P communication or the underlying network protocols</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b="1">
                <a:solidFill>
                  <a:schemeClr val="accent1"/>
                </a:solidFill>
                <a:latin typeface="Archivo"/>
                <a:ea typeface="Archivo"/>
                <a:cs typeface="Archivo"/>
                <a:sym typeface="Archivo"/>
              </a:rPr>
              <a:t>ZMQ ↛     Encryption Authentication: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integration of BIP-150 and BIP-151 in future for security enhancement of node connection</a:t>
            </a:r>
            <a:endParaRPr>
              <a:solidFill>
                <a:schemeClr val="dk1"/>
              </a:solidFill>
              <a:latin typeface="Archivo Light"/>
              <a:ea typeface="Archivo Light"/>
              <a:cs typeface="Archivo Light"/>
              <a:sym typeface="Archivo Light"/>
            </a:endParaRPr>
          </a:p>
          <a:p>
            <a:pPr marL="457200" lvl="0" indent="0" algn="l" rtl="0">
              <a:spcBef>
                <a:spcPts val="0"/>
              </a:spcBef>
              <a:spcAft>
                <a:spcPts val="0"/>
              </a:spcAft>
              <a:buNone/>
            </a:pPr>
            <a:r>
              <a:rPr lang="en" b="1">
                <a:solidFill>
                  <a:schemeClr val="accent1"/>
                </a:solidFill>
                <a:latin typeface="Archivo"/>
                <a:ea typeface="Archivo"/>
                <a:cs typeface="Archivo"/>
                <a:sym typeface="Archivo"/>
              </a:rPr>
              <a:t>Routing Module ↛     ZMQ: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represents only the messaging infrastructure for real-time events such as new transactions or blocks within Bitcoin Core</a:t>
            </a:r>
            <a:endParaRPr>
              <a:solidFill>
                <a:schemeClr val="dk1"/>
              </a:solidFill>
              <a:latin typeface="Archivo Light"/>
              <a:ea typeface="Archivo Light"/>
              <a:cs typeface="Archivo Light"/>
              <a:sym typeface="Archivo Light"/>
            </a:endParaRPr>
          </a:p>
        </p:txBody>
      </p:sp>
      <p:sp>
        <p:nvSpPr>
          <p:cNvPr id="1889" name="Google Shape;1889;p63"/>
          <p:cNvSpPr txBox="1"/>
          <p:nvPr/>
        </p:nvSpPr>
        <p:spPr>
          <a:xfrm>
            <a:off x="268050" y="2948819"/>
            <a:ext cx="8607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Archivo"/>
              <a:buChar char="-"/>
            </a:pPr>
            <a:r>
              <a:rPr lang="en" b="1">
                <a:solidFill>
                  <a:schemeClr val="accent1"/>
                </a:solidFill>
                <a:latin typeface="Archivo"/>
                <a:ea typeface="Archivo"/>
                <a:cs typeface="Archivo"/>
                <a:sym typeface="Archivo"/>
              </a:rPr>
              <a:t>TOR I2P </a:t>
            </a:r>
            <a:r>
              <a:rPr lang="en" sz="1300" b="1">
                <a:solidFill>
                  <a:schemeClr val="accent1"/>
                </a:solidFill>
                <a:latin typeface="Archivo"/>
                <a:ea typeface="Archivo"/>
                <a:cs typeface="Archivo"/>
                <a:sym typeface="Archivo"/>
              </a:rPr>
              <a:t>→ </a:t>
            </a:r>
            <a:r>
              <a:rPr lang="en" b="1">
                <a:solidFill>
                  <a:schemeClr val="accent1"/>
                </a:solidFill>
                <a:latin typeface="Archivo"/>
                <a:ea typeface="Archivo"/>
                <a:cs typeface="Archivo"/>
                <a:sym typeface="Archivo"/>
              </a:rPr>
              <a:t> Encryption Authentication: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provides the necessary SHA256 hashing functions which are used in the TorController::AuthDone() method to generate the onion address of the hidden service.</a:t>
            </a:r>
            <a:endParaRPr>
              <a:solidFill>
                <a:schemeClr val="dk1"/>
              </a:solidFill>
              <a:latin typeface="Archivo Light"/>
              <a:ea typeface="Archivo Light"/>
              <a:cs typeface="Archivo Light"/>
              <a:sym typeface="Archivo Light"/>
            </a:endParaRPr>
          </a:p>
        </p:txBody>
      </p:sp>
      <p:sp>
        <p:nvSpPr>
          <p:cNvPr id="1890" name="Google Shape;1890;p63"/>
          <p:cNvSpPr txBox="1"/>
          <p:nvPr/>
        </p:nvSpPr>
        <p:spPr>
          <a:xfrm>
            <a:off x="268050" y="3810375"/>
            <a:ext cx="8256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Archivo"/>
              <a:buChar char="-"/>
            </a:pPr>
            <a:r>
              <a:rPr lang="en" b="1">
                <a:solidFill>
                  <a:schemeClr val="accent1"/>
                </a:solidFill>
                <a:latin typeface="Archivo"/>
                <a:ea typeface="Archivo"/>
                <a:cs typeface="Archivo"/>
                <a:sym typeface="Archivo"/>
              </a:rPr>
              <a:t>Routing Module ↛     CRC32C: </a:t>
            </a:r>
            <a:endParaRPr b="1">
              <a:solidFill>
                <a:schemeClr val="accent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error detection spread throughout over multiple net*.cpp files which verify that the checksum for a given payload is valid</a:t>
            </a:r>
            <a:endParaRPr/>
          </a:p>
        </p:txBody>
      </p:sp>
      <p:cxnSp>
        <p:nvCxnSpPr>
          <p:cNvPr id="1891" name="Google Shape;1891;p63"/>
          <p:cNvCxnSpPr/>
          <p:nvPr/>
        </p:nvCxnSpPr>
        <p:spPr>
          <a:xfrm>
            <a:off x="279450" y="2903450"/>
            <a:ext cx="85851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64"/>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Discovery of Peers</a:t>
            </a:r>
            <a:endParaRPr sz="5000"/>
          </a:p>
          <a:p>
            <a:pPr marL="0" lvl="0" indent="0" algn="ctr" rtl="0">
              <a:spcBef>
                <a:spcPts val="0"/>
              </a:spcBef>
              <a:spcAft>
                <a:spcPts val="0"/>
              </a:spcAft>
              <a:buNone/>
            </a:pPr>
            <a:endParaRPr sz="1200">
              <a:solidFill>
                <a:srgbClr val="35CFDB"/>
              </a:solidFill>
            </a:endParaRPr>
          </a:p>
          <a:p>
            <a:pPr marL="0" lvl="0" indent="0" algn="ctr" rtl="0">
              <a:spcBef>
                <a:spcPts val="0"/>
              </a:spcBef>
              <a:spcAft>
                <a:spcPts val="0"/>
              </a:spcAft>
              <a:buNone/>
            </a:pPr>
            <a:r>
              <a:rPr lang="en" sz="1200">
                <a:solidFill>
                  <a:srgbClr val="35CFDB"/>
                </a:solidFill>
              </a:rPr>
              <a:t>Use Case Analysis</a:t>
            </a:r>
            <a:endParaRPr sz="1200">
              <a:solidFill>
                <a:srgbClr val="35CFDB"/>
              </a:solidFill>
            </a:endParaRPr>
          </a:p>
        </p:txBody>
      </p:sp>
      <p:sp>
        <p:nvSpPr>
          <p:cNvPr id="1897" name="Google Shape;1897;p64"/>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grpSp>
        <p:nvGrpSpPr>
          <p:cNvPr id="1898" name="Google Shape;1898;p64"/>
          <p:cNvGrpSpPr/>
          <p:nvPr/>
        </p:nvGrpSpPr>
        <p:grpSpPr>
          <a:xfrm>
            <a:off x="2413848" y="4100179"/>
            <a:ext cx="518269" cy="328105"/>
            <a:chOff x="783960" y="4261704"/>
            <a:chExt cx="518269" cy="328105"/>
          </a:xfrm>
        </p:grpSpPr>
        <p:sp>
          <p:nvSpPr>
            <p:cNvPr id="1899" name="Google Shape;1899;p6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64"/>
            <p:cNvGrpSpPr/>
            <p:nvPr/>
          </p:nvGrpSpPr>
          <p:grpSpPr>
            <a:xfrm>
              <a:off x="783960" y="4261704"/>
              <a:ext cx="518269" cy="328105"/>
              <a:chOff x="783960" y="4261704"/>
              <a:chExt cx="518269" cy="328105"/>
            </a:xfrm>
          </p:grpSpPr>
          <p:sp>
            <p:nvSpPr>
              <p:cNvPr id="1901" name="Google Shape;1901;p6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64"/>
          <p:cNvGrpSpPr/>
          <p:nvPr/>
        </p:nvGrpSpPr>
        <p:grpSpPr>
          <a:xfrm>
            <a:off x="1277287" y="232724"/>
            <a:ext cx="609540" cy="583574"/>
            <a:chOff x="3105300" y="593625"/>
            <a:chExt cx="256800" cy="245850"/>
          </a:xfrm>
        </p:grpSpPr>
        <p:sp>
          <p:nvSpPr>
            <p:cNvPr id="1906" name="Google Shape;1906;p6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pic>
        <p:nvPicPr>
          <p:cNvPr id="1914" name="Google Shape;1914;p65"/>
          <p:cNvPicPr preferRelativeResize="0"/>
          <p:nvPr/>
        </p:nvPicPr>
        <p:blipFill>
          <a:blip r:embed="rId3">
            <a:alphaModFix/>
          </a:blip>
          <a:stretch>
            <a:fillRect/>
          </a:stretch>
        </p:blipFill>
        <p:spPr>
          <a:xfrm>
            <a:off x="3521750" y="152400"/>
            <a:ext cx="5479209" cy="4838700"/>
          </a:xfrm>
          <a:prstGeom prst="rect">
            <a:avLst/>
          </a:prstGeom>
          <a:noFill/>
          <a:ln>
            <a:noFill/>
          </a:ln>
        </p:spPr>
      </p:pic>
      <p:sp>
        <p:nvSpPr>
          <p:cNvPr id="1915" name="Google Shape;1915;p65"/>
          <p:cNvSpPr txBox="1">
            <a:spLocks noGrp="1"/>
          </p:cNvSpPr>
          <p:nvPr>
            <p:ph type="title"/>
          </p:nvPr>
        </p:nvSpPr>
        <p:spPr>
          <a:xfrm>
            <a:off x="-363850" y="194675"/>
            <a:ext cx="3841500" cy="161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900"/>
              <a:t>Peer Discovery Over Clearnet</a:t>
            </a:r>
            <a:endParaRPr sz="2900"/>
          </a:p>
          <a:p>
            <a:pPr marL="0" lvl="0" indent="0" algn="ctr" rtl="0">
              <a:spcBef>
                <a:spcPts val="0"/>
              </a:spcBef>
              <a:spcAft>
                <a:spcPts val="0"/>
              </a:spcAft>
              <a:buNone/>
            </a:pPr>
            <a:endParaRPr/>
          </a:p>
        </p:txBody>
      </p:sp>
      <p:sp>
        <p:nvSpPr>
          <p:cNvPr id="1916" name="Google Shape;1916;p65"/>
          <p:cNvSpPr txBox="1">
            <a:spLocks noGrp="1"/>
          </p:cNvSpPr>
          <p:nvPr>
            <p:ph type="body" idx="1"/>
          </p:nvPr>
        </p:nvSpPr>
        <p:spPr>
          <a:xfrm>
            <a:off x="237475" y="1215750"/>
            <a:ext cx="3140100" cy="341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rgbClr val="BCBCBC"/>
                </a:solidFill>
                <a:latin typeface="Archivo"/>
                <a:ea typeface="Archivo"/>
                <a:cs typeface="Archivo"/>
                <a:sym typeface="Archivo"/>
              </a:rPr>
              <a:t>Node initiating the peer discovery has at least one known peer, and is running over clearnet</a:t>
            </a:r>
            <a:endParaRPr sz="1000" b="1">
              <a:solidFill>
                <a:srgbClr val="BCBCBC"/>
              </a:solidFill>
              <a:latin typeface="Archivo"/>
              <a:ea typeface="Archivo"/>
              <a:cs typeface="Archivo"/>
              <a:sym typeface="Archivo"/>
            </a:endParaRPr>
          </a:p>
          <a:p>
            <a:pPr marL="0" lvl="0" indent="0" algn="r" rtl="0">
              <a:spcBef>
                <a:spcPts val="0"/>
              </a:spcBef>
              <a:spcAft>
                <a:spcPts val="0"/>
              </a:spcAft>
              <a:buNone/>
            </a:pPr>
            <a:endParaRPr sz="1000" b="1">
              <a:solidFill>
                <a:srgbClr val="BCBCBC"/>
              </a:solidFill>
              <a:latin typeface="Archivo"/>
              <a:ea typeface="Archivo"/>
              <a:cs typeface="Archivo"/>
              <a:sym typeface="Archivo"/>
            </a:endParaRPr>
          </a:p>
          <a:p>
            <a:pPr marL="0" lvl="0" indent="0" algn="r" rtl="0">
              <a:spcBef>
                <a:spcPts val="0"/>
              </a:spcBef>
              <a:spcAft>
                <a:spcPts val="0"/>
              </a:spcAft>
              <a:buNone/>
            </a:pPr>
            <a:r>
              <a:rPr lang="en" sz="1300" b="1">
                <a:solidFill>
                  <a:schemeClr val="accent1"/>
                </a:solidFill>
                <a:latin typeface="Archivo"/>
                <a:ea typeface="Archivo"/>
                <a:cs typeface="Archivo"/>
                <a:sym typeface="Archivo"/>
              </a:rPr>
              <a:t>Node to Peer Connection:</a:t>
            </a:r>
            <a:r>
              <a:rPr lang="en" sz="1300"/>
              <a:t> </a:t>
            </a:r>
            <a:endParaRPr sz="1300"/>
          </a:p>
          <a:p>
            <a:pPr marL="457200" lvl="0" indent="0" algn="r" rtl="0">
              <a:spcBef>
                <a:spcPts val="0"/>
              </a:spcBef>
              <a:spcAft>
                <a:spcPts val="0"/>
              </a:spcAft>
              <a:buNone/>
            </a:pPr>
            <a:r>
              <a:rPr lang="en" sz="1300"/>
              <a:t> first will try connecting to its known peers, but if this fails will result to querying DNS seeds to find some other peer.</a:t>
            </a:r>
            <a:endParaRPr sz="1300"/>
          </a:p>
          <a:p>
            <a:pPr marL="457200" lvl="0" indent="0" algn="r" rtl="0">
              <a:spcBef>
                <a:spcPts val="0"/>
              </a:spcBef>
              <a:spcAft>
                <a:spcPts val="0"/>
              </a:spcAft>
              <a:buNone/>
            </a:pPr>
            <a:endParaRPr sz="1300"/>
          </a:p>
          <a:p>
            <a:pPr marL="0" lvl="0" indent="0" algn="r" rtl="0">
              <a:spcBef>
                <a:spcPts val="0"/>
              </a:spcBef>
              <a:spcAft>
                <a:spcPts val="0"/>
              </a:spcAft>
              <a:buNone/>
            </a:pPr>
            <a:r>
              <a:rPr lang="en" sz="1300" b="1">
                <a:solidFill>
                  <a:schemeClr val="accent1"/>
                </a:solidFill>
                <a:latin typeface="Archivo"/>
                <a:ea typeface="Archivo"/>
                <a:cs typeface="Archivo"/>
                <a:sym typeface="Archivo"/>
              </a:rPr>
              <a:t>New IP Propagation:</a:t>
            </a:r>
            <a:r>
              <a:rPr lang="en" sz="1300"/>
              <a:t> </a:t>
            </a:r>
            <a:endParaRPr sz="1300"/>
          </a:p>
          <a:p>
            <a:pPr marL="457200" lvl="0" indent="0" algn="r" rtl="0">
              <a:spcBef>
                <a:spcPts val="0"/>
              </a:spcBef>
              <a:spcAft>
                <a:spcPts val="0"/>
              </a:spcAft>
              <a:buNone/>
            </a:pPr>
            <a:r>
              <a:rPr lang="en" sz="1300"/>
              <a:t> After connecting, will send its IP address, as well as request the IPs of the peer’s neighbours</a:t>
            </a:r>
            <a:endParaRPr sz="1300"/>
          </a:p>
          <a:p>
            <a:pPr marL="457200" lvl="0" indent="0" algn="r" rtl="0">
              <a:spcBef>
                <a:spcPts val="0"/>
              </a:spcBef>
              <a:spcAft>
                <a:spcPts val="0"/>
              </a:spcAft>
              <a:buNone/>
            </a:pPr>
            <a:endParaRPr sz="1300"/>
          </a:p>
          <a:p>
            <a:pPr marL="0" lvl="0" indent="0" algn="r" rtl="0">
              <a:spcBef>
                <a:spcPts val="0"/>
              </a:spcBef>
              <a:spcAft>
                <a:spcPts val="0"/>
              </a:spcAft>
              <a:buNone/>
            </a:pPr>
            <a:r>
              <a:rPr lang="en" sz="1300" b="1">
                <a:solidFill>
                  <a:schemeClr val="accent1"/>
                </a:solidFill>
                <a:latin typeface="Archivo"/>
                <a:ea typeface="Archivo"/>
                <a:cs typeface="Archivo"/>
                <a:sym typeface="Archivo"/>
              </a:rPr>
              <a:t>Minisketch Set Difference:</a:t>
            </a:r>
            <a:r>
              <a:rPr lang="en" sz="1300"/>
              <a:t> </a:t>
            </a:r>
            <a:endParaRPr sz="1300"/>
          </a:p>
          <a:p>
            <a:pPr marL="457200" lvl="0" indent="0" algn="r" rtl="0">
              <a:spcBef>
                <a:spcPts val="0"/>
              </a:spcBef>
              <a:spcAft>
                <a:spcPts val="0"/>
              </a:spcAft>
              <a:buNone/>
            </a:pPr>
            <a:r>
              <a:rPr lang="en" sz="1300"/>
              <a:t> Retrieve only the unknown addresses, which will be stored by the storage engine. </a:t>
            </a:r>
            <a:endParaRPr sz="1300"/>
          </a:p>
          <a:p>
            <a:pPr marL="457200" lvl="0" indent="0" algn="r" rtl="0">
              <a:spcBef>
                <a:spcPts val="0"/>
              </a:spcBef>
              <a:spcAft>
                <a:spcPts val="0"/>
              </a:spcAft>
              <a:buNone/>
            </a:pPr>
            <a:endParaRPr sz="1300"/>
          </a:p>
          <a:p>
            <a:pPr marL="457200" lvl="0" indent="0" algn="r" rtl="0">
              <a:spcBef>
                <a:spcPts val="0"/>
              </a:spcBef>
              <a:spcAft>
                <a:spcPts val="0"/>
              </a:spcAft>
              <a:buNone/>
            </a:pPr>
            <a:r>
              <a:rPr lang="en" sz="1300"/>
              <a:t> </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66"/>
          <p:cNvSpPr txBox="1">
            <a:spLocks noGrp="1"/>
          </p:cNvSpPr>
          <p:nvPr>
            <p:ph type="title"/>
          </p:nvPr>
        </p:nvSpPr>
        <p:spPr>
          <a:xfrm>
            <a:off x="915900" y="2314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Effects of Concurrency &amp; Team Issues</a:t>
            </a:r>
            <a:endParaRPr sz="5000"/>
          </a:p>
        </p:txBody>
      </p:sp>
      <p:sp>
        <p:nvSpPr>
          <p:cNvPr id="1923" name="Google Shape;1923;p66"/>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grpSp>
        <p:nvGrpSpPr>
          <p:cNvPr id="1924" name="Google Shape;1924;p66"/>
          <p:cNvGrpSpPr/>
          <p:nvPr/>
        </p:nvGrpSpPr>
        <p:grpSpPr>
          <a:xfrm>
            <a:off x="2413848" y="4100179"/>
            <a:ext cx="518269" cy="328105"/>
            <a:chOff x="783960" y="4261704"/>
            <a:chExt cx="518269" cy="328105"/>
          </a:xfrm>
        </p:grpSpPr>
        <p:sp>
          <p:nvSpPr>
            <p:cNvPr id="1925" name="Google Shape;1925;p6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66"/>
            <p:cNvGrpSpPr/>
            <p:nvPr/>
          </p:nvGrpSpPr>
          <p:grpSpPr>
            <a:xfrm>
              <a:off x="783960" y="4261704"/>
              <a:ext cx="518269" cy="328105"/>
              <a:chOff x="783960" y="4261704"/>
              <a:chExt cx="518269" cy="328105"/>
            </a:xfrm>
          </p:grpSpPr>
          <p:sp>
            <p:nvSpPr>
              <p:cNvPr id="1927" name="Google Shape;1927;p6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1" name="Google Shape;1931;p66"/>
          <p:cNvGrpSpPr/>
          <p:nvPr/>
        </p:nvGrpSpPr>
        <p:grpSpPr>
          <a:xfrm>
            <a:off x="1277287" y="232724"/>
            <a:ext cx="609540" cy="583574"/>
            <a:chOff x="3105300" y="593625"/>
            <a:chExt cx="256800" cy="245850"/>
          </a:xfrm>
        </p:grpSpPr>
        <p:sp>
          <p:nvSpPr>
            <p:cNvPr id="1932" name="Google Shape;1932;p6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67"/>
          <p:cNvSpPr txBox="1">
            <a:spLocks noGrp="1"/>
          </p:cNvSpPr>
          <p:nvPr>
            <p:ph type="title"/>
          </p:nvPr>
        </p:nvSpPr>
        <p:spPr>
          <a:xfrm>
            <a:off x="0" y="1260275"/>
            <a:ext cx="4248600" cy="55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Concurrent Development</a:t>
            </a:r>
            <a:endParaRPr/>
          </a:p>
        </p:txBody>
      </p:sp>
      <p:sp>
        <p:nvSpPr>
          <p:cNvPr id="1941" name="Google Shape;1941;p67"/>
          <p:cNvSpPr txBox="1">
            <a:spLocks noGrp="1"/>
          </p:cNvSpPr>
          <p:nvPr>
            <p:ph type="title" idx="2"/>
          </p:nvPr>
        </p:nvSpPr>
        <p:spPr>
          <a:xfrm>
            <a:off x="4895400" y="1260279"/>
            <a:ext cx="3535500" cy="5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a:t>
            </a:r>
            <a:endParaRPr/>
          </a:p>
        </p:txBody>
      </p:sp>
      <p:sp>
        <p:nvSpPr>
          <p:cNvPr id="1942" name="Google Shape;1942;p67"/>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Concurrency &amp; Team Issues</a:t>
            </a:r>
            <a:endParaRPr/>
          </a:p>
        </p:txBody>
      </p:sp>
      <p:sp>
        <p:nvSpPr>
          <p:cNvPr id="1943" name="Google Shape;1943;p67"/>
          <p:cNvSpPr txBox="1">
            <a:spLocks noGrp="1"/>
          </p:cNvSpPr>
          <p:nvPr>
            <p:ph type="subTitle" idx="3"/>
          </p:nvPr>
        </p:nvSpPr>
        <p:spPr>
          <a:xfrm>
            <a:off x="786125" y="1819175"/>
            <a:ext cx="3462300" cy="23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35CFDB"/>
                </a:solidFill>
                <a:latin typeface="Archivo"/>
                <a:ea typeface="Archivo"/>
                <a:cs typeface="Archivo"/>
                <a:sym typeface="Archivo"/>
              </a:rPr>
              <a:t>Branches:</a:t>
            </a:r>
            <a:r>
              <a:rPr lang="en"/>
              <a:t> </a:t>
            </a:r>
            <a:endParaRPr/>
          </a:p>
          <a:p>
            <a:pPr marL="0" lvl="0" indent="0" algn="r" rtl="0">
              <a:spcBef>
                <a:spcPts val="0"/>
              </a:spcBef>
              <a:spcAft>
                <a:spcPts val="0"/>
              </a:spcAft>
              <a:buNone/>
            </a:pPr>
            <a:r>
              <a:rPr lang="en"/>
              <a:t>Tags are created regularly from release branches to indicate new official, stable release versions of Bitcoin Core</a:t>
            </a:r>
            <a:endParaRPr/>
          </a:p>
          <a:p>
            <a:pPr marL="0" lvl="0" indent="0" algn="r" rtl="0">
              <a:spcBef>
                <a:spcPts val="0"/>
              </a:spcBef>
              <a:spcAft>
                <a:spcPts val="0"/>
              </a:spcAft>
              <a:buNone/>
            </a:pPr>
            <a:endParaRPr/>
          </a:p>
          <a:p>
            <a:pPr marL="0" lvl="0" indent="0" algn="r" rtl="0">
              <a:spcBef>
                <a:spcPts val="0"/>
              </a:spcBef>
              <a:spcAft>
                <a:spcPts val="0"/>
              </a:spcAft>
              <a:buNone/>
            </a:pPr>
            <a:r>
              <a:rPr lang="en" b="1">
                <a:solidFill>
                  <a:srgbClr val="35CFDB"/>
                </a:solidFill>
                <a:latin typeface="Archivo"/>
                <a:ea typeface="Archivo"/>
                <a:cs typeface="Archivo"/>
                <a:sym typeface="Archivo"/>
              </a:rPr>
              <a:t>Workflow</a:t>
            </a:r>
            <a:r>
              <a:rPr lang="en"/>
              <a:t>:</a:t>
            </a:r>
            <a:endParaRPr/>
          </a:p>
          <a:p>
            <a:pPr marL="0" lvl="0" indent="0" algn="r" rtl="0">
              <a:spcBef>
                <a:spcPts val="0"/>
              </a:spcBef>
              <a:spcAft>
                <a:spcPts val="0"/>
              </a:spcAft>
              <a:buNone/>
            </a:pPr>
            <a:r>
              <a:rPr lang="en"/>
              <a:t>The contribution workflow is described in the github’s CONTRIBUTING.md and doc/developer-notes.md.</a:t>
            </a:r>
            <a:endParaRPr/>
          </a:p>
        </p:txBody>
      </p:sp>
      <p:sp>
        <p:nvSpPr>
          <p:cNvPr id="1944" name="Google Shape;1944;p67"/>
          <p:cNvSpPr txBox="1">
            <a:spLocks noGrp="1"/>
          </p:cNvSpPr>
          <p:nvPr>
            <p:ph type="subTitle" idx="1"/>
          </p:nvPr>
        </p:nvSpPr>
        <p:spPr>
          <a:xfrm>
            <a:off x="4895400" y="1819175"/>
            <a:ext cx="3535500" cy="23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Bottlenecks:</a:t>
            </a:r>
            <a:endParaRPr b="1">
              <a:solidFill>
                <a:srgbClr val="35CFDB"/>
              </a:solidFill>
              <a:latin typeface="Archivo"/>
              <a:ea typeface="Archivo"/>
              <a:cs typeface="Archivo"/>
              <a:sym typeface="Archivo"/>
            </a:endParaRPr>
          </a:p>
          <a:p>
            <a:pPr marL="0" lvl="0" indent="0" algn="l" rtl="0">
              <a:spcBef>
                <a:spcPts val="0"/>
              </a:spcBef>
              <a:spcAft>
                <a:spcPts val="0"/>
              </a:spcAft>
              <a:buNone/>
            </a:pPr>
            <a:r>
              <a:rPr lang="en"/>
              <a:t>Testing and code review is the bottleneck for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35CFDB"/>
                </a:solidFill>
                <a:latin typeface="Archivo"/>
                <a:ea typeface="Archivo"/>
                <a:cs typeface="Archivo"/>
                <a:sym typeface="Archivo"/>
              </a:rPr>
              <a:t>Solutions: </a:t>
            </a:r>
            <a:endParaRPr/>
          </a:p>
          <a:p>
            <a:pPr marL="0" lvl="0" indent="0" algn="l" rtl="0">
              <a:spcBef>
                <a:spcPts val="0"/>
              </a:spcBef>
              <a:spcAft>
                <a:spcPts val="0"/>
              </a:spcAft>
              <a:buNone/>
            </a:pPr>
            <a:r>
              <a:rPr lang="en"/>
              <a:t>Developers are strongly encouraged to write unit tests for new code, and to submit new unit tests for old 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68"/>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Lessons Learned</a:t>
            </a:r>
            <a:endParaRPr sz="5000"/>
          </a:p>
          <a:p>
            <a:pPr marL="0" lvl="0" indent="0" algn="ctr" rtl="0">
              <a:spcBef>
                <a:spcPts val="0"/>
              </a:spcBef>
              <a:spcAft>
                <a:spcPts val="0"/>
              </a:spcAft>
              <a:buNone/>
            </a:pPr>
            <a:r>
              <a:rPr lang="en" sz="5000"/>
              <a:t>And Limitations</a:t>
            </a:r>
            <a:endParaRPr sz="5000"/>
          </a:p>
        </p:txBody>
      </p:sp>
      <p:sp>
        <p:nvSpPr>
          <p:cNvPr id="1951" name="Google Shape;1951;p68"/>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a:t>
            </a:r>
            <a:endParaRPr/>
          </a:p>
        </p:txBody>
      </p:sp>
      <p:grpSp>
        <p:nvGrpSpPr>
          <p:cNvPr id="1952" name="Google Shape;1952;p68"/>
          <p:cNvGrpSpPr/>
          <p:nvPr/>
        </p:nvGrpSpPr>
        <p:grpSpPr>
          <a:xfrm>
            <a:off x="2413848" y="4100179"/>
            <a:ext cx="518269" cy="328105"/>
            <a:chOff x="783960" y="4261704"/>
            <a:chExt cx="518269" cy="328105"/>
          </a:xfrm>
        </p:grpSpPr>
        <p:sp>
          <p:nvSpPr>
            <p:cNvPr id="1953" name="Google Shape;1953;p6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68"/>
            <p:cNvGrpSpPr/>
            <p:nvPr/>
          </p:nvGrpSpPr>
          <p:grpSpPr>
            <a:xfrm>
              <a:off x="783960" y="4261704"/>
              <a:ext cx="518269" cy="328105"/>
              <a:chOff x="783960" y="4261704"/>
              <a:chExt cx="518269" cy="328105"/>
            </a:xfrm>
          </p:grpSpPr>
          <p:sp>
            <p:nvSpPr>
              <p:cNvPr id="1955" name="Google Shape;1955;p6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9" name="Google Shape;1959;p68"/>
          <p:cNvGrpSpPr/>
          <p:nvPr/>
        </p:nvGrpSpPr>
        <p:grpSpPr>
          <a:xfrm>
            <a:off x="1277287" y="232724"/>
            <a:ext cx="609540" cy="583574"/>
            <a:chOff x="3105300" y="593625"/>
            <a:chExt cx="256800" cy="245850"/>
          </a:xfrm>
        </p:grpSpPr>
        <p:sp>
          <p:nvSpPr>
            <p:cNvPr id="1960" name="Google Shape;1960;p6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69"/>
          <p:cNvSpPr txBox="1">
            <a:spLocks noGrp="1"/>
          </p:cNvSpPr>
          <p:nvPr>
            <p:ph type="title"/>
          </p:nvPr>
        </p:nvSpPr>
        <p:spPr>
          <a:xfrm>
            <a:off x="0" y="1260275"/>
            <a:ext cx="4248600" cy="55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Lessons</a:t>
            </a:r>
            <a:endParaRPr/>
          </a:p>
        </p:txBody>
      </p:sp>
      <p:sp>
        <p:nvSpPr>
          <p:cNvPr id="1969" name="Google Shape;1969;p69"/>
          <p:cNvSpPr txBox="1">
            <a:spLocks noGrp="1"/>
          </p:cNvSpPr>
          <p:nvPr>
            <p:ph type="title" idx="2"/>
          </p:nvPr>
        </p:nvSpPr>
        <p:spPr>
          <a:xfrm>
            <a:off x="4895400" y="1260279"/>
            <a:ext cx="3535500" cy="5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a:t>
            </a:r>
            <a:endParaRPr/>
          </a:p>
        </p:txBody>
      </p:sp>
      <p:sp>
        <p:nvSpPr>
          <p:cNvPr id="1970" name="Google Shape;1970;p69"/>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Lessons and Limitations</a:t>
            </a:r>
            <a:endParaRPr/>
          </a:p>
        </p:txBody>
      </p:sp>
      <p:sp>
        <p:nvSpPr>
          <p:cNvPr id="1971" name="Google Shape;1971;p69"/>
          <p:cNvSpPr txBox="1">
            <a:spLocks noGrp="1"/>
          </p:cNvSpPr>
          <p:nvPr>
            <p:ph type="subTitle" idx="3"/>
          </p:nvPr>
        </p:nvSpPr>
        <p:spPr>
          <a:xfrm>
            <a:off x="786125" y="1819175"/>
            <a:ext cx="3462300" cy="23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35CFDB"/>
                </a:solidFill>
                <a:latin typeface="Archivo"/>
                <a:ea typeface="Archivo"/>
                <a:cs typeface="Archivo"/>
                <a:sym typeface="Archivo"/>
              </a:rPr>
              <a:t>Work Involved</a:t>
            </a:r>
            <a:r>
              <a:rPr lang="en"/>
              <a:t>:</a:t>
            </a:r>
            <a:endParaRPr/>
          </a:p>
          <a:p>
            <a:pPr marL="0" lvl="0" indent="0" algn="r" rtl="0">
              <a:spcBef>
                <a:spcPts val="0"/>
              </a:spcBef>
              <a:spcAft>
                <a:spcPts val="0"/>
              </a:spcAft>
              <a:buNone/>
            </a:pPr>
            <a:r>
              <a:rPr lang="en"/>
              <a:t>Greatly underestimated (reach out to the TA and Professor sooner)</a:t>
            </a:r>
            <a:endParaRPr/>
          </a:p>
          <a:p>
            <a:pPr marL="0" lvl="0" indent="0" algn="r" rtl="0">
              <a:spcBef>
                <a:spcPts val="0"/>
              </a:spcBef>
              <a:spcAft>
                <a:spcPts val="0"/>
              </a:spcAft>
              <a:buNone/>
            </a:pPr>
            <a:endParaRPr b="1">
              <a:solidFill>
                <a:srgbClr val="35CFDB"/>
              </a:solidFill>
              <a:latin typeface="Archivo"/>
              <a:ea typeface="Archivo"/>
              <a:cs typeface="Archivo"/>
              <a:sym typeface="Archivo"/>
            </a:endParaRPr>
          </a:p>
          <a:p>
            <a:pPr marL="0" lvl="0" indent="0" algn="r" rtl="0">
              <a:spcBef>
                <a:spcPts val="0"/>
              </a:spcBef>
              <a:spcAft>
                <a:spcPts val="0"/>
              </a:spcAft>
              <a:buNone/>
            </a:pPr>
            <a:r>
              <a:rPr lang="en" b="1">
                <a:solidFill>
                  <a:srgbClr val="35CFDB"/>
                </a:solidFill>
                <a:latin typeface="Archivo"/>
                <a:ea typeface="Archivo"/>
                <a:cs typeface="Archivo"/>
                <a:sym typeface="Archivo"/>
              </a:rPr>
              <a:t>Cyclic Reflexion Analysis</a:t>
            </a:r>
            <a:r>
              <a:rPr lang="en"/>
              <a:t>:</a:t>
            </a:r>
            <a:endParaRPr/>
          </a:p>
          <a:p>
            <a:pPr marL="0" lvl="0" indent="0" algn="r" rtl="0">
              <a:spcBef>
                <a:spcPts val="0"/>
              </a:spcBef>
              <a:spcAft>
                <a:spcPts val="0"/>
              </a:spcAft>
              <a:buNone/>
            </a:pPr>
            <a:r>
              <a:rPr lang="en"/>
              <a:t>Cannot be parallelized, and must be done sequentially. Must make small changes to continuously iterate through the process  </a:t>
            </a:r>
            <a:endParaRPr/>
          </a:p>
        </p:txBody>
      </p:sp>
      <p:sp>
        <p:nvSpPr>
          <p:cNvPr id="1972" name="Google Shape;1972;p69"/>
          <p:cNvSpPr txBox="1">
            <a:spLocks noGrp="1"/>
          </p:cNvSpPr>
          <p:nvPr>
            <p:ph type="subTitle" idx="1"/>
          </p:nvPr>
        </p:nvSpPr>
        <p:spPr>
          <a:xfrm>
            <a:off x="4895400" y="1819175"/>
            <a:ext cx="3535500" cy="23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5CFDB"/>
                </a:solidFill>
                <a:latin typeface="Archivo"/>
                <a:ea typeface="Archivo"/>
                <a:cs typeface="Archivo"/>
                <a:sym typeface="Archivo"/>
              </a:rPr>
              <a:t>High Number of Contributions:</a:t>
            </a:r>
            <a:endParaRPr b="1">
              <a:solidFill>
                <a:srgbClr val="35CFDB"/>
              </a:solidFill>
              <a:latin typeface="Archivo"/>
              <a:ea typeface="Archivo"/>
              <a:cs typeface="Archivo"/>
              <a:sym typeface="Archivo"/>
            </a:endParaRPr>
          </a:p>
          <a:p>
            <a:pPr marL="0" lvl="0" indent="0" algn="l" rtl="0">
              <a:spcBef>
                <a:spcPts val="0"/>
              </a:spcBef>
              <a:spcAft>
                <a:spcPts val="0"/>
              </a:spcAft>
              <a:buNone/>
            </a:pPr>
            <a:r>
              <a:rPr lang="en"/>
              <a:t>Difficult to push through reflexive analysis at a high speed when considering total system evolution.</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35CFDB"/>
                </a:solidFill>
                <a:latin typeface="Archivo"/>
                <a:ea typeface="Archivo"/>
                <a:cs typeface="Archivo"/>
                <a:sym typeface="Archivo"/>
              </a:rPr>
              <a:t>Rigorous documentation:</a:t>
            </a:r>
            <a:endParaRPr/>
          </a:p>
          <a:p>
            <a:pPr marL="0" lvl="0" indent="0" algn="l" rtl="0">
              <a:spcBef>
                <a:spcPts val="0"/>
              </a:spcBef>
              <a:spcAft>
                <a:spcPts val="0"/>
              </a:spcAft>
              <a:buNone/>
            </a:pPr>
            <a:r>
              <a:rPr lang="en"/>
              <a:t>Only a fraction of the discussed dependencies had an existing rationale written down. Lost time.</a:t>
            </a:r>
            <a:endParaRPr/>
          </a:p>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70"/>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Conclusion</a:t>
            </a:r>
            <a:endParaRPr sz="5000"/>
          </a:p>
        </p:txBody>
      </p:sp>
      <p:sp>
        <p:nvSpPr>
          <p:cNvPr id="1979" name="Google Shape;1979;p70"/>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a:t>
            </a:r>
            <a:endParaRPr/>
          </a:p>
        </p:txBody>
      </p:sp>
      <p:grpSp>
        <p:nvGrpSpPr>
          <p:cNvPr id="1980" name="Google Shape;1980;p70"/>
          <p:cNvGrpSpPr/>
          <p:nvPr/>
        </p:nvGrpSpPr>
        <p:grpSpPr>
          <a:xfrm>
            <a:off x="2413848" y="4100179"/>
            <a:ext cx="518269" cy="328105"/>
            <a:chOff x="783960" y="4261704"/>
            <a:chExt cx="518269" cy="328105"/>
          </a:xfrm>
        </p:grpSpPr>
        <p:sp>
          <p:nvSpPr>
            <p:cNvPr id="1981" name="Google Shape;1981;p7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70"/>
            <p:cNvGrpSpPr/>
            <p:nvPr/>
          </p:nvGrpSpPr>
          <p:grpSpPr>
            <a:xfrm>
              <a:off x="783960" y="4261704"/>
              <a:ext cx="518269" cy="328105"/>
              <a:chOff x="783960" y="4261704"/>
              <a:chExt cx="518269" cy="328105"/>
            </a:xfrm>
          </p:grpSpPr>
          <p:sp>
            <p:nvSpPr>
              <p:cNvPr id="1983" name="Google Shape;1983;p7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7" name="Google Shape;1987;p70"/>
          <p:cNvGrpSpPr/>
          <p:nvPr/>
        </p:nvGrpSpPr>
        <p:grpSpPr>
          <a:xfrm>
            <a:off x="1277287" y="232724"/>
            <a:ext cx="609540" cy="583574"/>
            <a:chOff x="3105300" y="593625"/>
            <a:chExt cx="256800" cy="245850"/>
          </a:xfrm>
        </p:grpSpPr>
        <p:sp>
          <p:nvSpPr>
            <p:cNvPr id="1988" name="Google Shape;1988;p7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71"/>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997" name="Google Shape;1997;p71"/>
          <p:cNvSpPr txBox="1">
            <a:spLocks noGrp="1"/>
          </p:cNvSpPr>
          <p:nvPr>
            <p:ph type="subTitle" idx="3"/>
          </p:nvPr>
        </p:nvSpPr>
        <p:spPr>
          <a:xfrm>
            <a:off x="1301550" y="1059825"/>
            <a:ext cx="3462300" cy="23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35CFDB"/>
                </a:solidFill>
                <a:latin typeface="Archivo"/>
                <a:ea typeface="Archivo"/>
                <a:cs typeface="Archivo"/>
                <a:sym typeface="Archivo"/>
              </a:rPr>
              <a:t>Statements:</a:t>
            </a:r>
            <a:r>
              <a:rPr lang="en"/>
              <a:t> </a:t>
            </a:r>
            <a:endParaRPr/>
          </a:p>
          <a:p>
            <a:pPr marL="0" lvl="0" indent="0" algn="r" rtl="0">
              <a:spcBef>
                <a:spcPts val="0"/>
              </a:spcBef>
              <a:spcAft>
                <a:spcPts val="0"/>
              </a:spcAft>
              <a:buNone/>
            </a:pPr>
            <a:r>
              <a:rPr lang="en"/>
              <a:t>Far from a trivial task. Parsing all available documentation helped bring out previously proposed conceptual architecture into line with the concrete architecture of Bitcoin Core.</a:t>
            </a:r>
            <a:endParaRPr b="1">
              <a:solidFill>
                <a:srgbClr val="35CFDB"/>
              </a:solidFill>
              <a:latin typeface="Archivo"/>
              <a:ea typeface="Archivo"/>
              <a:cs typeface="Archivo"/>
              <a:sym typeface="Archivo"/>
            </a:endParaRPr>
          </a:p>
        </p:txBody>
      </p:sp>
      <p:sp>
        <p:nvSpPr>
          <p:cNvPr id="1998" name="Google Shape;1998;p71"/>
          <p:cNvSpPr txBox="1">
            <a:spLocks noGrp="1"/>
          </p:cNvSpPr>
          <p:nvPr>
            <p:ph type="subTitle" idx="1"/>
          </p:nvPr>
        </p:nvSpPr>
        <p:spPr>
          <a:xfrm>
            <a:off x="4403625" y="2660700"/>
            <a:ext cx="4360231" cy="23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5CFDB"/>
                </a:solidFill>
                <a:latin typeface="Archivo"/>
                <a:ea typeface="Archivo"/>
                <a:cs typeface="Archivo"/>
                <a:sym typeface="Archivo"/>
              </a:rPr>
              <a:t>Contacts:</a:t>
            </a:r>
            <a:endParaRPr dirty="0"/>
          </a:p>
          <a:p>
            <a:pPr marL="0" lvl="0" indent="0" algn="l" rtl="0">
              <a:spcBef>
                <a:spcPts val="0"/>
              </a:spcBef>
              <a:spcAft>
                <a:spcPts val="0"/>
              </a:spcAft>
              <a:buNone/>
            </a:pPr>
            <a:r>
              <a:rPr lang="en" dirty="0"/>
              <a:t>Amy Cui 		(19ayc1@queensu.ca)</a:t>
            </a:r>
            <a:endParaRPr dirty="0"/>
          </a:p>
          <a:p>
            <a:pPr marL="0" lvl="0" indent="0" algn="l" rtl="0">
              <a:spcBef>
                <a:spcPts val="0"/>
              </a:spcBef>
              <a:spcAft>
                <a:spcPts val="0"/>
              </a:spcAft>
              <a:buNone/>
            </a:pPr>
            <a:r>
              <a:rPr lang="en" dirty="0"/>
              <a:t>David Courtis 	(20dhc@queensu.ca)</a:t>
            </a:r>
            <a:endParaRPr dirty="0"/>
          </a:p>
          <a:p>
            <a:pPr marL="0" lvl="0" indent="0" algn="l" rtl="0">
              <a:spcBef>
                <a:spcPts val="0"/>
              </a:spcBef>
              <a:spcAft>
                <a:spcPts val="0"/>
              </a:spcAft>
              <a:buNone/>
            </a:pPr>
            <a:r>
              <a:rPr lang="en" dirty="0"/>
              <a:t>Jagrit Rai 		(19jr28@queensu.ca)</a:t>
            </a:r>
            <a:endParaRPr dirty="0"/>
          </a:p>
          <a:p>
            <a:pPr marL="0" lvl="0" indent="0" algn="l" rtl="0">
              <a:spcBef>
                <a:spcPts val="0"/>
              </a:spcBef>
              <a:spcAft>
                <a:spcPts val="0"/>
              </a:spcAft>
              <a:buNone/>
            </a:pPr>
            <a:r>
              <a:rPr lang="en" dirty="0"/>
              <a:t>John Alajaji 	(18ja19@queensu.ca)</a:t>
            </a:r>
            <a:endParaRPr dirty="0"/>
          </a:p>
          <a:p>
            <a:pPr marL="0" lvl="0" indent="0" algn="l" rtl="0">
              <a:spcBef>
                <a:spcPts val="0"/>
              </a:spcBef>
              <a:spcAft>
                <a:spcPts val="0"/>
              </a:spcAft>
              <a:buNone/>
            </a:pPr>
            <a:r>
              <a:rPr lang="en" dirty="0"/>
              <a:t>Logan Cantin 	(logan.cantin@queensu.ca)</a:t>
            </a:r>
            <a:endParaRPr dirty="0"/>
          </a:p>
          <a:p>
            <a:pPr marL="0" lvl="0" indent="0" algn="l" rtl="0">
              <a:spcBef>
                <a:spcPts val="0"/>
              </a:spcBef>
              <a:spcAft>
                <a:spcPts val="0"/>
              </a:spcAft>
              <a:buNone/>
            </a:pPr>
            <a:r>
              <a:rPr lang="en" dirty="0"/>
              <a:t>Matthew Vandergrift 	(19mwv1@queensu.ca)</a:t>
            </a:r>
            <a:endParaRPr b="1" dirty="0">
              <a:solidFill>
                <a:srgbClr val="35CFDB"/>
              </a:solidFill>
              <a:latin typeface="Archivo"/>
              <a:ea typeface="Archivo"/>
              <a:cs typeface="Archivo"/>
              <a:sym typeface="Archivo"/>
            </a:endParaRPr>
          </a:p>
        </p:txBody>
      </p:sp>
      <p:pic>
        <p:nvPicPr>
          <p:cNvPr id="1999" name="Google Shape;1999;p71"/>
          <p:cNvPicPr preferRelativeResize="0"/>
          <p:nvPr/>
        </p:nvPicPr>
        <p:blipFill>
          <a:blip r:embed="rId3">
            <a:alphaModFix/>
          </a:blip>
          <a:stretch>
            <a:fillRect/>
          </a:stretch>
        </p:blipFill>
        <p:spPr>
          <a:xfrm>
            <a:off x="2204150" y="2526725"/>
            <a:ext cx="1922700" cy="1922700"/>
          </a:xfrm>
          <a:prstGeom prst="rect">
            <a:avLst/>
          </a:prstGeom>
          <a:noFill/>
          <a:ln>
            <a:noFill/>
          </a:ln>
        </p:spPr>
      </p:pic>
      <p:pic>
        <p:nvPicPr>
          <p:cNvPr id="2000" name="Google Shape;2000;p71"/>
          <p:cNvPicPr preferRelativeResize="0"/>
          <p:nvPr/>
        </p:nvPicPr>
        <p:blipFill>
          <a:blip r:embed="rId4">
            <a:alphaModFix/>
          </a:blip>
          <a:stretch>
            <a:fillRect/>
          </a:stretch>
        </p:blipFill>
        <p:spPr>
          <a:xfrm>
            <a:off x="5043175" y="1312075"/>
            <a:ext cx="1054152" cy="10541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72"/>
          <p:cNvSpPr txBox="1">
            <a:spLocks noGrp="1"/>
          </p:cNvSpPr>
          <p:nvPr>
            <p:ph type="title"/>
          </p:nvPr>
        </p:nvSpPr>
        <p:spPr>
          <a:xfrm>
            <a:off x="915900" y="751365"/>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Thank you</a:t>
            </a:r>
            <a:endParaRPr sz="5000"/>
          </a:p>
        </p:txBody>
      </p:sp>
      <p:sp>
        <p:nvSpPr>
          <p:cNvPr id="2007" name="Google Shape;2007;p72"/>
          <p:cNvSpPr txBox="1">
            <a:spLocks noGrp="1"/>
          </p:cNvSpPr>
          <p:nvPr>
            <p:ph type="subTitle" idx="1"/>
          </p:nvPr>
        </p:nvSpPr>
        <p:spPr>
          <a:xfrm>
            <a:off x="2811900" y="1990772"/>
            <a:ext cx="3520200" cy="17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a:p>
            <a:pPr marL="0" lvl="0" indent="0" algn="ctr" rtl="0">
              <a:spcBef>
                <a:spcPts val="0"/>
              </a:spcBef>
              <a:spcAft>
                <a:spcPts val="0"/>
              </a:spcAft>
              <a:buNone/>
            </a:pPr>
            <a:endParaRPr/>
          </a:p>
        </p:txBody>
      </p:sp>
      <p:grpSp>
        <p:nvGrpSpPr>
          <p:cNvPr id="2008" name="Google Shape;2008;p72"/>
          <p:cNvGrpSpPr/>
          <p:nvPr/>
        </p:nvGrpSpPr>
        <p:grpSpPr>
          <a:xfrm>
            <a:off x="1277287" y="232724"/>
            <a:ext cx="609540" cy="583574"/>
            <a:chOff x="3105300" y="593625"/>
            <a:chExt cx="256800" cy="245850"/>
          </a:xfrm>
        </p:grpSpPr>
        <p:sp>
          <p:nvSpPr>
            <p:cNvPr id="2009" name="Google Shape;2009;p7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13" name="Google Shape;2013;p72"/>
          <p:cNvPicPr preferRelativeResize="0"/>
          <p:nvPr/>
        </p:nvPicPr>
        <p:blipFill>
          <a:blip r:embed="rId3">
            <a:alphaModFix/>
          </a:blip>
          <a:stretch>
            <a:fillRect/>
          </a:stretch>
        </p:blipFill>
        <p:spPr>
          <a:xfrm>
            <a:off x="2894650" y="2643425"/>
            <a:ext cx="3354680" cy="12387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37"/>
          <p:cNvSpPr txBox="1">
            <a:spLocks noGrp="1"/>
          </p:cNvSpPr>
          <p:nvPr>
            <p:ph type="title"/>
          </p:nvPr>
        </p:nvSpPr>
        <p:spPr>
          <a:xfrm>
            <a:off x="915900" y="18880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Introduction</a:t>
            </a:r>
            <a:endParaRPr sz="5000"/>
          </a:p>
        </p:txBody>
      </p:sp>
      <p:sp>
        <p:nvSpPr>
          <p:cNvPr id="1565" name="Google Shape;1565;p37"/>
          <p:cNvSpPr txBox="1">
            <a:spLocks noGrp="1"/>
          </p:cNvSpPr>
          <p:nvPr>
            <p:ph type="title" idx="2"/>
          </p:nvPr>
        </p:nvSpPr>
        <p:spPr>
          <a:xfrm>
            <a:off x="3819900" y="1046257"/>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566" name="Google Shape;1566;p37"/>
          <p:cNvGrpSpPr/>
          <p:nvPr/>
        </p:nvGrpSpPr>
        <p:grpSpPr>
          <a:xfrm>
            <a:off x="2413848" y="4089279"/>
            <a:ext cx="518269" cy="328105"/>
            <a:chOff x="783960" y="4261704"/>
            <a:chExt cx="518269" cy="328105"/>
          </a:xfrm>
        </p:grpSpPr>
        <p:sp>
          <p:nvSpPr>
            <p:cNvPr id="1567" name="Google Shape;1567;p3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37"/>
            <p:cNvGrpSpPr/>
            <p:nvPr/>
          </p:nvGrpSpPr>
          <p:grpSpPr>
            <a:xfrm>
              <a:off x="783960" y="4261704"/>
              <a:ext cx="518269" cy="328105"/>
              <a:chOff x="783960" y="4261704"/>
              <a:chExt cx="518269" cy="328105"/>
            </a:xfrm>
          </p:grpSpPr>
          <p:sp>
            <p:nvSpPr>
              <p:cNvPr id="1569" name="Google Shape;1569;p3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3" name="Google Shape;1573;p37"/>
          <p:cNvGrpSpPr/>
          <p:nvPr/>
        </p:nvGrpSpPr>
        <p:grpSpPr>
          <a:xfrm>
            <a:off x="1476312" y="221824"/>
            <a:ext cx="609540" cy="583574"/>
            <a:chOff x="3105300" y="593625"/>
            <a:chExt cx="256800" cy="245850"/>
          </a:xfrm>
        </p:grpSpPr>
        <p:sp>
          <p:nvSpPr>
            <p:cNvPr id="1574" name="Google Shape;1574;p3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38"/>
          <p:cNvPicPr preferRelativeResize="0"/>
          <p:nvPr/>
        </p:nvPicPr>
        <p:blipFill>
          <a:blip r:embed="rId3">
            <a:alphaModFix amt="68000"/>
          </a:blip>
          <a:stretch>
            <a:fillRect/>
          </a:stretch>
        </p:blipFill>
        <p:spPr>
          <a:xfrm>
            <a:off x="-2100" y="0"/>
            <a:ext cx="9144000" cy="5143499"/>
          </a:xfrm>
          <a:prstGeom prst="rect">
            <a:avLst/>
          </a:prstGeom>
          <a:noFill/>
          <a:ln>
            <a:noFill/>
          </a:ln>
        </p:spPr>
      </p:pic>
      <p:sp>
        <p:nvSpPr>
          <p:cNvPr id="1583" name="Google Shape;1583;p38"/>
          <p:cNvSpPr/>
          <p:nvPr/>
        </p:nvSpPr>
        <p:spPr>
          <a:xfrm>
            <a:off x="3298625" y="720750"/>
            <a:ext cx="5017800" cy="3702000"/>
          </a:xfrm>
          <a:prstGeom prst="roundRect">
            <a:avLst>
              <a:gd name="adj" fmla="val 8047"/>
            </a:avLst>
          </a:prstGeom>
          <a:solidFill>
            <a:srgbClr val="B45F06"/>
          </a:solidFill>
          <a:ln>
            <a:noFill/>
          </a:ln>
          <a:effectLst>
            <a:outerShdw dist="161925" dir="7860000" algn="bl" rotWithShape="0">
              <a:srgbClr val="783F0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txBox="1">
            <a:spLocks noGrp="1"/>
          </p:cNvSpPr>
          <p:nvPr>
            <p:ph type="body" idx="1"/>
          </p:nvPr>
        </p:nvSpPr>
        <p:spPr>
          <a:xfrm>
            <a:off x="3562625" y="1037100"/>
            <a:ext cx="4489800" cy="3069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Concrete Architecture refers to the relations and dependencies that actually exist in the system. </a:t>
            </a:r>
            <a:endParaRPr sz="1700"/>
          </a:p>
          <a:p>
            <a:pPr marL="457200" lvl="0" indent="-336550" algn="l" rtl="0">
              <a:spcBef>
                <a:spcPts val="0"/>
              </a:spcBef>
              <a:spcAft>
                <a:spcPts val="0"/>
              </a:spcAft>
              <a:buSzPts val="1700"/>
              <a:buChar char="●"/>
            </a:pPr>
            <a:r>
              <a:rPr lang="en" sz="1700"/>
              <a:t>Reflexion analysis is the process of bringing a conceptual architecture into line with a system’s concrete architecture. </a:t>
            </a:r>
            <a:endParaRPr sz="1700"/>
          </a:p>
          <a:p>
            <a:pPr marL="457200" lvl="0" indent="-336550" algn="l" rtl="0">
              <a:spcBef>
                <a:spcPts val="0"/>
              </a:spcBef>
              <a:spcAft>
                <a:spcPts val="0"/>
              </a:spcAft>
              <a:buSzPts val="1700"/>
              <a:buChar char="●"/>
            </a:pPr>
            <a:r>
              <a:rPr lang="en" sz="1700"/>
              <a:t>This presentation will focus on the concrete architecture of bitcoin core, along with the reflexion analysis process which was undertaken to bring the conceptual into line. </a:t>
            </a:r>
            <a:endParaRPr sz="1700"/>
          </a:p>
          <a:p>
            <a:pPr marL="457200" lvl="0" indent="0" algn="l" rtl="0">
              <a:spcBef>
                <a:spcPts val="0"/>
              </a:spcBef>
              <a:spcAft>
                <a:spcPts val="0"/>
              </a:spcAft>
              <a:buNone/>
            </a:pPr>
            <a:endParaRPr sz="1700"/>
          </a:p>
        </p:txBody>
      </p:sp>
      <p:sp>
        <p:nvSpPr>
          <p:cNvPr id="1585" name="Google Shape;1585;p38"/>
          <p:cNvSpPr txBox="1"/>
          <p:nvPr/>
        </p:nvSpPr>
        <p:spPr>
          <a:xfrm>
            <a:off x="566050" y="2047950"/>
            <a:ext cx="2089820" cy="104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dirty="0">
                <a:solidFill>
                  <a:srgbClr val="92F7FF"/>
                </a:solidFill>
                <a:latin typeface="Orbitron"/>
                <a:ea typeface="Orbitron"/>
                <a:cs typeface="Orbitron"/>
                <a:sym typeface="Orbitron"/>
              </a:rPr>
              <a:t>Concrete vs Conceptual</a:t>
            </a:r>
            <a:endParaRPr sz="2200" b="1" dirty="0">
              <a:solidFill>
                <a:srgbClr val="92F7FF"/>
              </a:solidFill>
              <a:latin typeface="Orbitron"/>
              <a:ea typeface="Orbitron"/>
              <a:cs typeface="Orbitron"/>
              <a:sym typeface="Orbitro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39"/>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Derivation and Alternatives</a:t>
            </a:r>
            <a:endParaRPr sz="5000"/>
          </a:p>
        </p:txBody>
      </p:sp>
      <p:sp>
        <p:nvSpPr>
          <p:cNvPr id="1591" name="Google Shape;1591;p39"/>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592" name="Google Shape;1592;p39"/>
          <p:cNvGrpSpPr/>
          <p:nvPr/>
        </p:nvGrpSpPr>
        <p:grpSpPr>
          <a:xfrm>
            <a:off x="2413848" y="4100179"/>
            <a:ext cx="518269" cy="328105"/>
            <a:chOff x="783960" y="4261704"/>
            <a:chExt cx="518269" cy="328105"/>
          </a:xfrm>
        </p:grpSpPr>
        <p:sp>
          <p:nvSpPr>
            <p:cNvPr id="1593" name="Google Shape;1593;p3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39"/>
            <p:cNvGrpSpPr/>
            <p:nvPr/>
          </p:nvGrpSpPr>
          <p:grpSpPr>
            <a:xfrm>
              <a:off x="783960" y="4261704"/>
              <a:ext cx="518269" cy="328105"/>
              <a:chOff x="783960" y="4261704"/>
              <a:chExt cx="518269" cy="328105"/>
            </a:xfrm>
          </p:grpSpPr>
          <p:sp>
            <p:nvSpPr>
              <p:cNvPr id="1595" name="Google Shape;1595;p3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9" name="Google Shape;1599;p39"/>
          <p:cNvGrpSpPr/>
          <p:nvPr/>
        </p:nvGrpSpPr>
        <p:grpSpPr>
          <a:xfrm>
            <a:off x="1277287" y="232724"/>
            <a:ext cx="609540" cy="583574"/>
            <a:chOff x="3105300" y="593625"/>
            <a:chExt cx="256800" cy="245850"/>
          </a:xfrm>
        </p:grpSpPr>
        <p:sp>
          <p:nvSpPr>
            <p:cNvPr id="1600" name="Google Shape;1600;p3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40"/>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Derivation Process</a:t>
            </a:r>
            <a:endParaRPr/>
          </a:p>
        </p:txBody>
      </p:sp>
      <p:sp>
        <p:nvSpPr>
          <p:cNvPr id="1609" name="Google Shape;1609;p40"/>
          <p:cNvSpPr/>
          <p:nvPr/>
        </p:nvSpPr>
        <p:spPr>
          <a:xfrm>
            <a:off x="256325" y="1554175"/>
            <a:ext cx="2074200" cy="2342700"/>
          </a:xfrm>
          <a:prstGeom prst="roundRect">
            <a:avLst>
              <a:gd name="adj" fmla="val 16667"/>
            </a:avLst>
          </a:prstGeom>
          <a:solidFill>
            <a:srgbClr val="0F89A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Light"/>
                <a:ea typeface="Archivo Light"/>
                <a:cs typeface="Archivo Light"/>
                <a:sym typeface="Archivo Light"/>
              </a:rPr>
              <a:t>Feedback from the TAs, Meetings with Professor, and reading of relevant papers on Reflexion Analysis </a:t>
            </a:r>
            <a:endParaRPr/>
          </a:p>
        </p:txBody>
      </p:sp>
      <p:sp>
        <p:nvSpPr>
          <p:cNvPr id="1610" name="Google Shape;1610;p40"/>
          <p:cNvSpPr/>
          <p:nvPr/>
        </p:nvSpPr>
        <p:spPr>
          <a:xfrm>
            <a:off x="2450277" y="1554171"/>
            <a:ext cx="2074200" cy="2342700"/>
          </a:xfrm>
          <a:prstGeom prst="roundRect">
            <a:avLst>
              <a:gd name="adj" fmla="val 16667"/>
            </a:avLst>
          </a:prstGeom>
          <a:solidFill>
            <a:srgbClr val="0F89A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Light"/>
                <a:ea typeface="Archivo Light"/>
                <a:cs typeface="Archivo Light"/>
                <a:sym typeface="Archivo Light"/>
              </a:rPr>
              <a:t>Mapping of files to the updated conceptual architecture </a:t>
            </a:r>
            <a:endParaRPr/>
          </a:p>
        </p:txBody>
      </p:sp>
      <p:sp>
        <p:nvSpPr>
          <p:cNvPr id="1611" name="Google Shape;1611;p40"/>
          <p:cNvSpPr/>
          <p:nvPr/>
        </p:nvSpPr>
        <p:spPr>
          <a:xfrm>
            <a:off x="4644225" y="1554175"/>
            <a:ext cx="2074200" cy="2342700"/>
          </a:xfrm>
          <a:prstGeom prst="roundRect">
            <a:avLst>
              <a:gd name="adj" fmla="val 16667"/>
            </a:avLst>
          </a:prstGeom>
          <a:solidFill>
            <a:srgbClr val="0F89A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Light"/>
                <a:ea typeface="Archivo Light"/>
                <a:cs typeface="Archivo Light"/>
                <a:sym typeface="Archivo Light"/>
              </a:rPr>
              <a:t>Investigation of the dependency graph in understand</a:t>
            </a:r>
            <a:endParaRPr sz="1200">
              <a:solidFill>
                <a:schemeClr val="dk1"/>
              </a:solidFill>
              <a:latin typeface="Archivo Light"/>
              <a:ea typeface="Archivo Light"/>
              <a:cs typeface="Archivo Light"/>
              <a:sym typeface="Archivo Light"/>
            </a:endParaRPr>
          </a:p>
        </p:txBody>
      </p:sp>
      <p:sp>
        <p:nvSpPr>
          <p:cNvPr id="1612" name="Google Shape;1612;p40"/>
          <p:cNvSpPr/>
          <p:nvPr/>
        </p:nvSpPr>
        <p:spPr>
          <a:xfrm>
            <a:off x="6838177" y="1554171"/>
            <a:ext cx="2074200" cy="2342700"/>
          </a:xfrm>
          <a:prstGeom prst="roundRect">
            <a:avLst>
              <a:gd name="adj" fmla="val 16667"/>
            </a:avLst>
          </a:prstGeom>
          <a:solidFill>
            <a:srgbClr val="0F89A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Archivo Light"/>
                <a:ea typeface="Archivo Light"/>
                <a:cs typeface="Archivo Light"/>
                <a:sym typeface="Archivo Light"/>
              </a:rPr>
              <a:t>Analyse gaps between concrete architecture and</a:t>
            </a:r>
            <a:endParaRPr sz="1200">
              <a:solidFill>
                <a:schemeClr val="dk1"/>
              </a:solidFill>
              <a:latin typeface="Archivo Light"/>
              <a:ea typeface="Archivo Light"/>
              <a:cs typeface="Archivo Light"/>
              <a:sym typeface="Archivo Light"/>
            </a:endParaRPr>
          </a:p>
          <a:p>
            <a:pPr marL="0" lvl="0" indent="0" algn="l" rtl="0">
              <a:spcBef>
                <a:spcPts val="0"/>
              </a:spcBef>
              <a:spcAft>
                <a:spcPts val="0"/>
              </a:spcAft>
              <a:buNone/>
            </a:pPr>
            <a:r>
              <a:rPr lang="en" sz="1200">
                <a:solidFill>
                  <a:schemeClr val="dk1"/>
                </a:solidFill>
                <a:latin typeface="Archivo Light"/>
                <a:ea typeface="Archivo Light"/>
                <a:cs typeface="Archivo Light"/>
                <a:sym typeface="Archivo Light"/>
              </a:rPr>
              <a:t>Conceptual, updating the conceptual where appropriate  </a:t>
            </a:r>
            <a:endParaRPr sz="1200">
              <a:solidFill>
                <a:schemeClr val="dk1"/>
              </a:solidFill>
              <a:latin typeface="Archivo Light"/>
              <a:ea typeface="Archivo Light"/>
              <a:cs typeface="Archivo Light"/>
              <a:sym typeface="Archiv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41"/>
          <p:cNvSpPr txBox="1"/>
          <p:nvPr/>
        </p:nvSpPr>
        <p:spPr>
          <a:xfrm>
            <a:off x="1397400" y="1319400"/>
            <a:ext cx="6349200" cy="22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Archivo Light"/>
                <a:ea typeface="Archivo Light"/>
                <a:cs typeface="Archivo Light"/>
                <a:sym typeface="Archivo Light"/>
              </a:rPr>
              <a:t>Our previously chosen architectural styles represented the system adequately. Added:</a:t>
            </a:r>
            <a:endParaRPr sz="1600" dirty="0">
              <a:solidFill>
                <a:schemeClr val="dk1"/>
              </a:solidFill>
              <a:latin typeface="Archivo Light"/>
              <a:ea typeface="Archivo Light"/>
              <a:cs typeface="Archivo Light"/>
              <a:sym typeface="Archivo Light"/>
            </a:endParaRPr>
          </a:p>
          <a:p>
            <a:pPr marL="0" lvl="0" indent="0" algn="l" rtl="0">
              <a:spcBef>
                <a:spcPts val="0"/>
              </a:spcBef>
              <a:spcAft>
                <a:spcPts val="0"/>
              </a:spcAft>
              <a:buNone/>
            </a:pPr>
            <a:endParaRPr sz="1600" dirty="0">
              <a:solidFill>
                <a:schemeClr val="dk1"/>
              </a:solidFill>
              <a:latin typeface="Archivo Light"/>
              <a:ea typeface="Archivo Light"/>
              <a:cs typeface="Archivo Light"/>
              <a:sym typeface="Archivo Light"/>
            </a:endParaRPr>
          </a:p>
          <a:p>
            <a:pPr marL="457200" lvl="0" indent="-317500" algn="l" rtl="0">
              <a:spcBef>
                <a:spcPts val="0"/>
              </a:spcBef>
              <a:spcAft>
                <a:spcPts val="0"/>
              </a:spcAft>
              <a:buClr>
                <a:schemeClr val="lt2"/>
              </a:buClr>
              <a:buSzPts val="1400"/>
              <a:buFont typeface="Archivo"/>
              <a:buChar char="●"/>
            </a:pPr>
            <a:r>
              <a:rPr lang="en" b="1" dirty="0">
                <a:solidFill>
                  <a:schemeClr val="lt2"/>
                </a:solidFill>
                <a:latin typeface="Archivo"/>
                <a:ea typeface="Archivo"/>
                <a:cs typeface="Archivo"/>
                <a:sym typeface="Archivo"/>
              </a:rPr>
              <a:t>Object Oriented:</a:t>
            </a:r>
            <a:endParaRPr b="1" dirty="0">
              <a:solidFill>
                <a:schemeClr val="lt2"/>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Char char="○"/>
            </a:pPr>
            <a:r>
              <a:rPr lang="en" dirty="0">
                <a:solidFill>
                  <a:schemeClr val="dk1"/>
                </a:solidFill>
                <a:latin typeface="Archivo"/>
                <a:ea typeface="Archivo"/>
                <a:cs typeface="Archivo"/>
                <a:sym typeface="Archivo"/>
              </a:rPr>
              <a:t>Dense interconnectedness of our components</a:t>
            </a:r>
            <a:endParaRPr dirty="0">
              <a:solidFill>
                <a:schemeClr val="dk1"/>
              </a:solidFill>
              <a:latin typeface="Archivo"/>
              <a:ea typeface="Archivo"/>
              <a:cs typeface="Archivo"/>
              <a:sym typeface="Archivo"/>
            </a:endParaRPr>
          </a:p>
          <a:p>
            <a:pPr marL="914400" lvl="0" indent="0" algn="l" rtl="0">
              <a:spcBef>
                <a:spcPts val="0"/>
              </a:spcBef>
              <a:spcAft>
                <a:spcPts val="0"/>
              </a:spcAft>
              <a:buNone/>
            </a:pPr>
            <a:endParaRPr b="1" dirty="0">
              <a:solidFill>
                <a:schemeClr val="dk1"/>
              </a:solidFill>
              <a:latin typeface="Archivo"/>
              <a:ea typeface="Archivo"/>
              <a:cs typeface="Archivo"/>
              <a:sym typeface="Archivo"/>
            </a:endParaRPr>
          </a:p>
          <a:p>
            <a:pPr marL="457200" lvl="0" indent="-317500" algn="l" rtl="0">
              <a:spcBef>
                <a:spcPts val="0"/>
              </a:spcBef>
              <a:spcAft>
                <a:spcPts val="0"/>
              </a:spcAft>
              <a:buClr>
                <a:schemeClr val="lt2"/>
              </a:buClr>
              <a:buSzPts val="1400"/>
              <a:buFont typeface="Archivo"/>
              <a:buChar char="●"/>
            </a:pPr>
            <a:r>
              <a:rPr lang="en" b="1" dirty="0">
                <a:solidFill>
                  <a:schemeClr val="lt2"/>
                </a:solidFill>
                <a:latin typeface="Archivo"/>
                <a:ea typeface="Archivo"/>
                <a:cs typeface="Archivo"/>
                <a:sym typeface="Archivo"/>
              </a:rPr>
              <a:t>Pub/Sub:</a:t>
            </a:r>
            <a:endParaRPr b="1" dirty="0">
              <a:solidFill>
                <a:schemeClr val="lt2"/>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Char char="○"/>
            </a:pPr>
            <a:r>
              <a:rPr lang="en" dirty="0">
                <a:solidFill>
                  <a:schemeClr val="dk1"/>
                </a:solidFill>
                <a:latin typeface="Archivo"/>
                <a:ea typeface="Archivo"/>
                <a:cs typeface="Archivo"/>
                <a:sym typeface="Archivo"/>
              </a:rPr>
              <a:t>Need to relay real-time events within the software and host</a:t>
            </a:r>
            <a:endParaRPr dirty="0">
              <a:solidFill>
                <a:schemeClr val="dk1"/>
              </a:solidFill>
              <a:latin typeface="Archivo"/>
              <a:ea typeface="Archivo"/>
              <a:cs typeface="Archivo"/>
              <a:sym typeface="Archivo"/>
            </a:endParaRPr>
          </a:p>
          <a:p>
            <a:pPr marL="457200" lvl="0" indent="0" algn="l" rtl="0">
              <a:spcBef>
                <a:spcPts val="0"/>
              </a:spcBef>
              <a:spcAft>
                <a:spcPts val="0"/>
              </a:spcAft>
              <a:buNone/>
            </a:pPr>
            <a:endParaRPr sz="1600" dirty="0">
              <a:solidFill>
                <a:schemeClr val="lt2"/>
              </a:solidFill>
              <a:latin typeface="Archivo Light"/>
              <a:ea typeface="Archivo Light"/>
              <a:cs typeface="Archivo Light"/>
              <a:sym typeface="Archivo Light"/>
            </a:endParaRPr>
          </a:p>
        </p:txBody>
      </p:sp>
      <p:sp>
        <p:nvSpPr>
          <p:cNvPr id="1619" name="Google Shape;1619;p41"/>
          <p:cNvSpPr txBox="1">
            <a:spLocks noGrp="1"/>
          </p:cNvSpPr>
          <p:nvPr>
            <p:ph type="title" idx="429496729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Chosen Arch. / Alternatives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2"/>
          <p:cNvSpPr txBox="1">
            <a:spLocks noGrp="1"/>
          </p:cNvSpPr>
          <p:nvPr>
            <p:ph type="title"/>
          </p:nvPr>
        </p:nvSpPr>
        <p:spPr>
          <a:xfrm>
            <a:off x="915900" y="1898950"/>
            <a:ext cx="7312200" cy="15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Conceptual Architecture </a:t>
            </a:r>
            <a:r>
              <a:rPr lang="en" sz="5000"/>
              <a:t>Overview</a:t>
            </a:r>
            <a:endParaRPr sz="5000"/>
          </a:p>
        </p:txBody>
      </p:sp>
      <p:sp>
        <p:nvSpPr>
          <p:cNvPr id="1626" name="Google Shape;1626;p42"/>
          <p:cNvSpPr txBox="1">
            <a:spLocks noGrp="1"/>
          </p:cNvSpPr>
          <p:nvPr>
            <p:ph type="title" idx="2"/>
          </p:nvPr>
        </p:nvSpPr>
        <p:spPr>
          <a:xfrm>
            <a:off x="3636750" y="1057150"/>
            <a:ext cx="187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627" name="Google Shape;1627;p42"/>
          <p:cNvGrpSpPr/>
          <p:nvPr/>
        </p:nvGrpSpPr>
        <p:grpSpPr>
          <a:xfrm>
            <a:off x="2413848" y="4100179"/>
            <a:ext cx="518269" cy="328105"/>
            <a:chOff x="783960" y="4261704"/>
            <a:chExt cx="518269" cy="328105"/>
          </a:xfrm>
        </p:grpSpPr>
        <p:sp>
          <p:nvSpPr>
            <p:cNvPr id="1628" name="Google Shape;1628;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42"/>
            <p:cNvGrpSpPr/>
            <p:nvPr/>
          </p:nvGrpSpPr>
          <p:grpSpPr>
            <a:xfrm>
              <a:off x="783960" y="4261704"/>
              <a:ext cx="518269" cy="328105"/>
              <a:chOff x="783960" y="4261704"/>
              <a:chExt cx="518269" cy="328105"/>
            </a:xfrm>
          </p:grpSpPr>
          <p:sp>
            <p:nvSpPr>
              <p:cNvPr id="1630" name="Google Shape;1630;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4" name="Google Shape;1634;p42"/>
          <p:cNvGrpSpPr/>
          <p:nvPr/>
        </p:nvGrpSpPr>
        <p:grpSpPr>
          <a:xfrm>
            <a:off x="1277287" y="232724"/>
            <a:ext cx="609540" cy="583574"/>
            <a:chOff x="3105300" y="593625"/>
            <a:chExt cx="256800" cy="245850"/>
          </a:xfrm>
        </p:grpSpPr>
        <p:sp>
          <p:nvSpPr>
            <p:cNvPr id="1635" name="Google Shape;1635;p4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2059</Words>
  <Application>Microsoft Office PowerPoint</Application>
  <PresentationFormat>On-screen Show (16:9)</PresentationFormat>
  <Paragraphs>303</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Cuprum</vt:lpstr>
      <vt:lpstr>Roboto Condensed Light</vt:lpstr>
      <vt:lpstr>PT Sans</vt:lpstr>
      <vt:lpstr>Arial</vt:lpstr>
      <vt:lpstr>Nunito</vt:lpstr>
      <vt:lpstr>Archivo</vt:lpstr>
      <vt:lpstr>Archivo Light</vt:lpstr>
      <vt:lpstr>Orbitron</vt:lpstr>
      <vt:lpstr>Virtual Metaverse Project Proposal by Slidesgo</vt:lpstr>
      <vt:lpstr>PowerPoint Presentation</vt:lpstr>
      <vt:lpstr>Team</vt:lpstr>
      <vt:lpstr>PowerPoint Presentation</vt:lpstr>
      <vt:lpstr>Introduction</vt:lpstr>
      <vt:lpstr>PowerPoint Presentation</vt:lpstr>
      <vt:lpstr>Derivation and Alternatives</vt:lpstr>
      <vt:lpstr>Derivation Process</vt:lpstr>
      <vt:lpstr>Chosen Arch. / Alternatives</vt:lpstr>
      <vt:lpstr>Conceptual Architecture Overview</vt:lpstr>
      <vt:lpstr>PowerPoint Presentation</vt:lpstr>
      <vt:lpstr>Updated Components</vt:lpstr>
      <vt:lpstr>PowerPoint Presentation</vt:lpstr>
      <vt:lpstr>Validation Engine</vt:lpstr>
      <vt:lpstr>Storage Engine</vt:lpstr>
      <vt:lpstr>API-RPC</vt:lpstr>
      <vt:lpstr>Wallet</vt:lpstr>
      <vt:lpstr>User Interface</vt:lpstr>
      <vt:lpstr>New Conceptual Dependencies </vt:lpstr>
      <vt:lpstr>Concrete Architecture</vt:lpstr>
      <vt:lpstr>PowerPoint Presentation</vt:lpstr>
      <vt:lpstr>Reflexion Analysis - Top Level</vt:lpstr>
      <vt:lpstr>Divergent Components</vt:lpstr>
      <vt:lpstr>Divergent Dependencies</vt:lpstr>
      <vt:lpstr>Subsystem Investigation  P2P Network Interface</vt:lpstr>
      <vt:lpstr>P2P Network Interface</vt:lpstr>
      <vt:lpstr>Conceptual Architecture</vt:lpstr>
      <vt:lpstr>Concrete Architecture</vt:lpstr>
      <vt:lpstr>Reflexion Analysis - 2nd Level</vt:lpstr>
      <vt:lpstr>Divergent Dependencies Heightened interconnectivity of the Peer Discovery and Maintenance</vt:lpstr>
      <vt:lpstr>Divergent Dependencies Reduced ZMQ interconnections, and Others</vt:lpstr>
      <vt:lpstr>Discovery of Peers  Use Case Analysis</vt:lpstr>
      <vt:lpstr>Peer Discovery Over Clearnet </vt:lpstr>
      <vt:lpstr>Effects of Concurrency &amp; Team Issues</vt:lpstr>
      <vt:lpstr>Concurrent Development</vt:lpstr>
      <vt:lpstr>Lessons Learned And Limitations</vt:lpstr>
      <vt:lpstr>Lessons</vt:lpstr>
      <vt:lpstr>Conclusion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Amy Cui</cp:lastModifiedBy>
  <cp:revision>3</cp:revision>
  <dcterms:modified xsi:type="dcterms:W3CDTF">2023-03-25T03:16:23Z</dcterms:modified>
</cp:coreProperties>
</file>